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40"/>
  </p:notesMasterIdLst>
  <p:sldIdLst>
    <p:sldId id="259"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97"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Lst>
  <p:sldSz cx="9144000" cy="5143500" type="screen16x9"/>
  <p:notesSz cx="7010400" cy="92964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Geneva"/>
        <a:cs typeface="Geneva"/>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Geneva"/>
        <a:cs typeface="Geneva"/>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Geneva"/>
        <a:cs typeface="Geneva"/>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Geneva"/>
        <a:cs typeface="Geneva"/>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Geneva"/>
        <a:cs typeface="Geneva"/>
      </a:defRPr>
    </a:lvl5pPr>
    <a:lvl6pPr marL="2286000" algn="l" defTabSz="914400" rtl="0" eaLnBrk="1" latinLnBrk="0" hangingPunct="1">
      <a:defRPr kern="1200">
        <a:solidFill>
          <a:schemeClr val="tx1"/>
        </a:solidFill>
        <a:latin typeface="Arial" panose="020B0604020202020204" pitchFamily="34" charset="0"/>
        <a:ea typeface="Geneva"/>
        <a:cs typeface="Geneva"/>
      </a:defRPr>
    </a:lvl6pPr>
    <a:lvl7pPr marL="2743200" algn="l" defTabSz="914400" rtl="0" eaLnBrk="1" latinLnBrk="0" hangingPunct="1">
      <a:defRPr kern="1200">
        <a:solidFill>
          <a:schemeClr val="tx1"/>
        </a:solidFill>
        <a:latin typeface="Arial" panose="020B0604020202020204" pitchFamily="34" charset="0"/>
        <a:ea typeface="Geneva"/>
        <a:cs typeface="Geneva"/>
      </a:defRPr>
    </a:lvl7pPr>
    <a:lvl8pPr marL="3200400" algn="l" defTabSz="914400" rtl="0" eaLnBrk="1" latinLnBrk="0" hangingPunct="1">
      <a:defRPr kern="1200">
        <a:solidFill>
          <a:schemeClr val="tx1"/>
        </a:solidFill>
        <a:latin typeface="Arial" panose="020B0604020202020204" pitchFamily="34" charset="0"/>
        <a:ea typeface="Geneva"/>
        <a:cs typeface="Geneva"/>
      </a:defRPr>
    </a:lvl8pPr>
    <a:lvl9pPr marL="3657600" algn="l" defTabSz="914400" rtl="0" eaLnBrk="1" latinLnBrk="0" hangingPunct="1">
      <a:defRPr kern="1200">
        <a:solidFill>
          <a:schemeClr val="tx1"/>
        </a:solidFill>
        <a:latin typeface="Arial" panose="020B0604020202020204" pitchFamily="34" charset="0"/>
        <a:ea typeface="Geneva"/>
        <a:cs typeface="Geneva"/>
      </a:defRPr>
    </a:lvl9pPr>
  </p:defaultTextStyle>
  <p:extLst>
    <p:ext uri="{EFAFB233-063F-42B5-8137-9DF3F51BA10A}">
      <p15:sldGuideLst xmlns:p15="http://schemas.microsoft.com/office/powerpoint/2012/main">
        <p15:guide id="1" orient="horz" pos="2172" userDrawn="1">
          <p15:clr>
            <a:srgbClr val="A4A3A4"/>
          </p15:clr>
        </p15:guide>
        <p15:guide id="2" pos="2850">
          <p15:clr>
            <a:srgbClr val="A4A3A4"/>
          </p15:clr>
        </p15:guide>
        <p15:guide id="3" orient="horz" pos="162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F053D16-4122-F7FE-9465-BC505EA11ECE}" name="Hafiz, Eva" initials="HE" userId="S::EHafiz@smithbucklin.com::456d3836-2fc3-44f6-bfc8-5eb979bfa5d1" providerId="AD"/>
  <p188:author id="{A8ACEB27-2528-0949-AC66-382EDBC67A48}" name="Janis Vajdos" initials="JV" userId="S::JVajdos@smithbucklin.com::b8852b77-9a60-4f57-8b8f-f810ef338681" providerId="AD"/>
  <p188:author id="{034FA5A8-98D5-E2DA-F7A1-C1E7F02FA8D5}" name="Peck, Emily" initials="PE" userId="S::epeck@smithbucklin.com::5c8974fd-4f13-4eb8-954e-26dd00f3014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01" autoAdjust="0"/>
    <p:restoredTop sz="89307" autoAdjust="0"/>
  </p:normalViewPr>
  <p:slideViewPr>
    <p:cSldViewPr snapToGrid="0" snapToObjects="1" showGuides="1">
      <p:cViewPr varScale="1">
        <p:scale>
          <a:sx n="72" d="100"/>
          <a:sy n="72" d="100"/>
        </p:scale>
        <p:origin x="858" y="60"/>
      </p:cViewPr>
      <p:guideLst>
        <p:guide orient="horz" pos="2172"/>
        <p:guide pos="2850"/>
        <p:guide orient="horz" pos="1620"/>
      </p:guideLst>
    </p:cSldViewPr>
  </p:slideViewPr>
  <p:notesTextViewPr>
    <p:cViewPr>
      <p:scale>
        <a:sx n="3" d="2"/>
        <a:sy n="3" d="2"/>
      </p:scale>
      <p:origin x="0" y="0"/>
    </p:cViewPr>
  </p:notesTextViewPr>
  <p:sorterViewPr>
    <p:cViewPr>
      <p:scale>
        <a:sx n="144" d="100"/>
        <a:sy n="144" d="100"/>
      </p:scale>
      <p:origin x="0" y="-183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microsoft.com/office/2018/10/relationships/authors" Targe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Uthsch-nas\utphysicians\UTP_ADMINISTRATION\DSRIP\Staff%20Working%20Folders\Linh\DSRIP\DSRIP\Mis\Adhoc%20Request\DrIdowu_SickleCell2019\SCD_Prelim%20Results_v3.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thsch-nas\utphysicians\UTP_ADMINISTRATION\DSRIP\Staff%20Working%20Folders\Linh\DSRIP\DSRIP\Mis\Adhoc%20Request\DrIdowu_SickleCell2019\SCD_Prelim%20Results_v3.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thsch-nas\utphysicians\UTP_ADMINISTRATION\DSRIP\Staff%20Working%20Folders\Linh\DSRIP\DSRIP\Mis\Adhoc%20Request\DrIdowu_SickleCell2019\SCD_Prelim%20Results_v3.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thsch-nas\utphysicians\UTP_ADMINISTRATION\DSRIP\Staff%20Working%20Folders\Linh\DSRIP\DSRIP\Mis\Adhoc%20Request\DrIdowu_SickleCell2019\SCD_Prelim%20Results_v3.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Uthsch-nas\utphysicians\UTP_ADMINISTRATION\DSRIP\Staff%20Working%20Folders\Linh\DSRIP\DSRIP\Mis\Adhoc%20Request\DrIdowu_SickleCell2019\SCD_Prelim%20Results_v3.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Uthsch-nas\utphysicians\UTP_ADMINISTRATION\DSRIP\Staff%20Working%20Folders\Linh\DSRIP\DSRIP\Mis\Adhoc%20Request\DrIdowu_SickleCell2019\SCD_Prelim%20Results_v3.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r>
              <a:rPr lang="en-US" sz="1200" b="1"/>
              <a:t>Total Expenditure in 2018 </a:t>
            </a:r>
          </a:p>
          <a:p>
            <a:pPr algn="ctr">
              <a:defRPr/>
            </a:pPr>
            <a:r>
              <a:rPr lang="en-US" sz="1200" b="1"/>
              <a:t>among Amerigroup </a:t>
            </a:r>
            <a:r>
              <a:rPr lang="en-US" sz="1200" b="1" baseline="0"/>
              <a:t> </a:t>
            </a:r>
            <a:r>
              <a:rPr lang="en-US" sz="1200" b="1"/>
              <a:t>SCD</a:t>
            </a:r>
            <a:r>
              <a:rPr lang="en-US" sz="1200" b="1" baseline="0"/>
              <a:t> </a:t>
            </a:r>
            <a:r>
              <a:rPr lang="en-US" sz="1200" b="1"/>
              <a:t>Patient (N=68)       </a:t>
            </a:r>
          </a:p>
        </c:rich>
      </c:tx>
      <c:layout>
        <c:manualLayout>
          <c:xMode val="edge"/>
          <c:yMode val="edge"/>
          <c:x val="0.28464784925140169"/>
          <c:y val="4.1666788555455338E-2"/>
        </c:manualLayout>
      </c:layout>
      <c:overlay val="0"/>
      <c:spPr>
        <a:noFill/>
        <a:ln>
          <a:noFill/>
        </a:ln>
        <a:effectLst/>
      </c:spPr>
      <c:txPr>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3767339952071205E-2"/>
          <c:y val="0.16224295182099599"/>
          <c:w val="0.85957351232735257"/>
          <c:h val="0.6331944550620493"/>
        </c:manualLayout>
      </c:layout>
      <c:barChart>
        <c:barDir val="col"/>
        <c:grouping val="clustered"/>
        <c:varyColors val="0"/>
        <c:ser>
          <c:idx val="0"/>
          <c:order val="0"/>
          <c:tx>
            <c:strRef>
              <c:f>'Total Exp_68 Pat'!$G$2</c:f>
              <c:strCache>
                <c:ptCount val="1"/>
                <c:pt idx="0">
                  <c:v>Number of Patient</c:v>
                </c:pt>
              </c:strCache>
            </c:strRef>
          </c:tx>
          <c:spPr>
            <a:solidFill>
              <a:srgbClr val="006699"/>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'Total Exp_68 Pat'!$F$3:$F$18</c:f>
              <c:strCache>
                <c:ptCount val="16"/>
                <c:pt idx="0">
                  <c:v>0-$10k</c:v>
                </c:pt>
                <c:pt idx="1">
                  <c:v>$10-20k</c:v>
                </c:pt>
                <c:pt idx="2">
                  <c:v>$20-30k</c:v>
                </c:pt>
                <c:pt idx="3">
                  <c:v>$30-40k</c:v>
                </c:pt>
                <c:pt idx="4">
                  <c:v>$40-50k</c:v>
                </c:pt>
                <c:pt idx="5">
                  <c:v>$50-60k</c:v>
                </c:pt>
                <c:pt idx="6">
                  <c:v>$60-70k</c:v>
                </c:pt>
                <c:pt idx="7">
                  <c:v>$70-80k</c:v>
                </c:pt>
                <c:pt idx="8">
                  <c:v>$80-90k</c:v>
                </c:pt>
                <c:pt idx="9">
                  <c:v>$90-100k</c:v>
                </c:pt>
                <c:pt idx="10">
                  <c:v>$100-110k</c:v>
                </c:pt>
                <c:pt idx="11">
                  <c:v>$110-120k</c:v>
                </c:pt>
                <c:pt idx="12">
                  <c:v>$120-130k</c:v>
                </c:pt>
                <c:pt idx="13">
                  <c:v>$130-140k</c:v>
                </c:pt>
                <c:pt idx="14">
                  <c:v>$140-150k</c:v>
                </c:pt>
                <c:pt idx="15">
                  <c:v>$150-160k</c:v>
                </c:pt>
              </c:strCache>
            </c:strRef>
          </c:cat>
          <c:val>
            <c:numRef>
              <c:f>'Total Exp_68 Pat'!$G$3:$G$18</c:f>
              <c:numCache>
                <c:formatCode>General</c:formatCode>
                <c:ptCount val="16"/>
                <c:pt idx="0">
                  <c:v>27</c:v>
                </c:pt>
                <c:pt idx="1">
                  <c:v>8</c:v>
                </c:pt>
                <c:pt idx="2">
                  <c:v>4</c:v>
                </c:pt>
                <c:pt idx="3">
                  <c:v>8</c:v>
                </c:pt>
                <c:pt idx="4">
                  <c:v>3</c:v>
                </c:pt>
                <c:pt idx="5">
                  <c:v>4</c:v>
                </c:pt>
                <c:pt idx="6">
                  <c:v>2</c:v>
                </c:pt>
                <c:pt idx="7">
                  <c:v>0</c:v>
                </c:pt>
                <c:pt idx="8">
                  <c:v>1</c:v>
                </c:pt>
                <c:pt idx="9">
                  <c:v>4</c:v>
                </c:pt>
                <c:pt idx="10">
                  <c:v>0</c:v>
                </c:pt>
                <c:pt idx="11">
                  <c:v>1</c:v>
                </c:pt>
                <c:pt idx="12">
                  <c:v>2</c:v>
                </c:pt>
                <c:pt idx="13">
                  <c:v>2</c:v>
                </c:pt>
                <c:pt idx="14">
                  <c:v>0</c:v>
                </c:pt>
                <c:pt idx="15">
                  <c:v>2</c:v>
                </c:pt>
              </c:numCache>
            </c:numRef>
          </c:val>
          <c:extLst>
            <c:ext xmlns:c16="http://schemas.microsoft.com/office/drawing/2014/chart" uri="{C3380CC4-5D6E-409C-BE32-E72D297353CC}">
              <c16:uniqueId val="{00000000-8016-478C-B0B0-72BEEEA133EE}"/>
            </c:ext>
          </c:extLst>
        </c:ser>
        <c:dLbls>
          <c:showLegendKey val="0"/>
          <c:showVal val="0"/>
          <c:showCatName val="0"/>
          <c:showSerName val="0"/>
          <c:showPercent val="0"/>
          <c:showBubbleSize val="0"/>
        </c:dLbls>
        <c:gapWidth val="0"/>
        <c:overlap val="-27"/>
        <c:axId val="524062536"/>
        <c:axId val="524062864"/>
      </c:barChart>
      <c:catAx>
        <c:axId val="52406253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1"/>
                  <a:t>Total Expenditure</a:t>
                </a:r>
                <a:r>
                  <a:rPr lang="en-US" b="1" baseline="0"/>
                  <a:t> </a:t>
                </a:r>
                <a:endParaRPr lang="en-US" b="1"/>
              </a:p>
            </c:rich>
          </c:tx>
          <c:layout>
            <c:manualLayout>
              <c:xMode val="edge"/>
              <c:yMode val="edge"/>
              <c:x val="0.41779045652080377"/>
              <c:y val="0.93882068139540797"/>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4062864"/>
        <c:crosses val="autoZero"/>
        <c:auto val="1"/>
        <c:lblAlgn val="ctr"/>
        <c:lblOffset val="100"/>
        <c:noMultiLvlLbl val="0"/>
      </c:catAx>
      <c:valAx>
        <c:axId val="5240628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1"/>
                  <a:t>Number of Patient </a:t>
                </a:r>
              </a:p>
            </c:rich>
          </c:tx>
          <c:layout>
            <c:manualLayout>
              <c:xMode val="edge"/>
              <c:yMode val="edge"/>
              <c:x val="7.5663585530069627E-3"/>
              <c:y val="0.314023944658850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40625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r>
              <a:rPr lang="en-US" sz="1200" b="1" dirty="0"/>
              <a:t>Total expenditure in 2018 </a:t>
            </a:r>
          </a:p>
          <a:p>
            <a:pPr algn="ctr">
              <a:defRPr/>
            </a:pPr>
            <a:r>
              <a:rPr lang="en-US" sz="1200" b="1" dirty="0"/>
              <a:t>among Amerigroup patients with no chronic disease (N=3,528)       </a:t>
            </a:r>
          </a:p>
        </c:rich>
      </c:tx>
      <c:layout>
        <c:manualLayout>
          <c:xMode val="edge"/>
          <c:yMode val="edge"/>
          <c:x val="0.23813622134442494"/>
          <c:y val="4.9922706281268527E-2"/>
        </c:manualLayout>
      </c:layout>
      <c:overlay val="0"/>
      <c:spPr>
        <a:noFill/>
        <a:ln>
          <a:noFill/>
        </a:ln>
        <a:effectLst/>
      </c:spPr>
      <c:txPr>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263523663315672"/>
          <c:y val="0.20797738245682254"/>
          <c:w val="0.85591673682299163"/>
          <c:h val="0.60387252519361001"/>
        </c:manualLayout>
      </c:layout>
      <c:barChart>
        <c:barDir val="col"/>
        <c:grouping val="clustered"/>
        <c:varyColors val="0"/>
        <c:ser>
          <c:idx val="0"/>
          <c:order val="0"/>
          <c:tx>
            <c:strRef>
              <c:f>TotalExp_NoChronicPat!$F$2</c:f>
              <c:strCache>
                <c:ptCount val="1"/>
                <c:pt idx="0">
                  <c:v>Number of Patient</c:v>
                </c:pt>
              </c:strCache>
            </c:strRef>
          </c:tx>
          <c:spPr>
            <a:solidFill>
              <a:srgbClr val="006699"/>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TotalExp_NoChronicPat!$E$3:$E$10</c:f>
              <c:strCache>
                <c:ptCount val="8"/>
                <c:pt idx="0">
                  <c:v>0-$10k</c:v>
                </c:pt>
                <c:pt idx="1">
                  <c:v>$10-20k</c:v>
                </c:pt>
                <c:pt idx="2">
                  <c:v>$20-30k</c:v>
                </c:pt>
                <c:pt idx="3">
                  <c:v>$30-40k</c:v>
                </c:pt>
                <c:pt idx="4">
                  <c:v>$40-50k</c:v>
                </c:pt>
                <c:pt idx="5">
                  <c:v>$50-60k</c:v>
                </c:pt>
                <c:pt idx="6">
                  <c:v>$60-70k</c:v>
                </c:pt>
                <c:pt idx="7">
                  <c:v>$70-80k</c:v>
                </c:pt>
              </c:strCache>
            </c:strRef>
          </c:cat>
          <c:val>
            <c:numRef>
              <c:f>TotalExp_NoChronicPat!$F$3:$F$10</c:f>
              <c:numCache>
                <c:formatCode>General</c:formatCode>
                <c:ptCount val="8"/>
                <c:pt idx="0">
                  <c:v>3492</c:v>
                </c:pt>
                <c:pt idx="1">
                  <c:v>23</c:v>
                </c:pt>
                <c:pt idx="2">
                  <c:v>6</c:v>
                </c:pt>
                <c:pt idx="3">
                  <c:v>3</c:v>
                </c:pt>
                <c:pt idx="4">
                  <c:v>1</c:v>
                </c:pt>
                <c:pt idx="5">
                  <c:v>2</c:v>
                </c:pt>
                <c:pt idx="6">
                  <c:v>0</c:v>
                </c:pt>
                <c:pt idx="7">
                  <c:v>1</c:v>
                </c:pt>
              </c:numCache>
            </c:numRef>
          </c:val>
          <c:extLst>
            <c:ext xmlns:c16="http://schemas.microsoft.com/office/drawing/2014/chart" uri="{C3380CC4-5D6E-409C-BE32-E72D297353CC}">
              <c16:uniqueId val="{00000000-B966-4961-8C02-B5234C3DFF08}"/>
            </c:ext>
          </c:extLst>
        </c:ser>
        <c:dLbls>
          <c:showLegendKey val="0"/>
          <c:showVal val="0"/>
          <c:showCatName val="0"/>
          <c:showSerName val="0"/>
          <c:showPercent val="0"/>
          <c:showBubbleSize val="0"/>
        </c:dLbls>
        <c:gapWidth val="0"/>
        <c:overlap val="-27"/>
        <c:axId val="524062536"/>
        <c:axId val="524062864"/>
      </c:barChart>
      <c:catAx>
        <c:axId val="52406253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1"/>
                  <a:t>Total Expenditure</a:t>
                </a:r>
                <a:r>
                  <a:rPr lang="en-US" b="1" baseline="0"/>
                  <a:t> </a:t>
                </a:r>
                <a:endParaRPr lang="en-US" b="1"/>
              </a:p>
            </c:rich>
          </c:tx>
          <c:layout>
            <c:manualLayout>
              <c:xMode val="edge"/>
              <c:yMode val="edge"/>
              <c:x val="0.41779046369203848"/>
              <c:y val="0.90645815106445027"/>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4062864"/>
        <c:crosses val="autoZero"/>
        <c:auto val="1"/>
        <c:lblAlgn val="ctr"/>
        <c:lblOffset val="100"/>
        <c:noMultiLvlLbl val="0"/>
      </c:catAx>
      <c:valAx>
        <c:axId val="5240628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1"/>
                  <a:t>Number of Patient </a:t>
                </a:r>
              </a:p>
            </c:rich>
          </c:tx>
          <c:layout>
            <c:manualLayout>
              <c:xMode val="edge"/>
              <c:yMode val="edge"/>
              <c:x val="7.5663585530069627E-3"/>
              <c:y val="0.314023944658850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40625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dirty="0"/>
              <a:t>Number of hospital admissions during 2018 among Amerigroup SCD patients (N=68)</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'IP2018_68 Pat'!$C$2</c:f>
              <c:strCache>
                <c:ptCount val="1"/>
                <c:pt idx="0">
                  <c:v>Freq.</c:v>
                </c:pt>
              </c:strCache>
            </c:strRef>
          </c:tx>
          <c:spPr>
            <a:solidFill>
              <a:srgbClr val="006699"/>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'IP2018_68 Pat'!$B$3:$B$15</c:f>
              <c:numCache>
                <c:formatCode>General</c:formatCode>
                <c:ptCount val="13"/>
                <c:pt idx="0">
                  <c:v>0</c:v>
                </c:pt>
                <c:pt idx="1">
                  <c:v>1</c:v>
                </c:pt>
                <c:pt idx="2">
                  <c:v>2</c:v>
                </c:pt>
                <c:pt idx="3">
                  <c:v>3</c:v>
                </c:pt>
                <c:pt idx="4">
                  <c:v>4</c:v>
                </c:pt>
                <c:pt idx="5">
                  <c:v>5</c:v>
                </c:pt>
                <c:pt idx="6">
                  <c:v>6</c:v>
                </c:pt>
                <c:pt idx="7">
                  <c:v>7</c:v>
                </c:pt>
                <c:pt idx="8">
                  <c:v>8</c:v>
                </c:pt>
                <c:pt idx="9">
                  <c:v>10</c:v>
                </c:pt>
                <c:pt idx="10">
                  <c:v>12</c:v>
                </c:pt>
                <c:pt idx="11">
                  <c:v>16</c:v>
                </c:pt>
                <c:pt idx="12">
                  <c:v>18</c:v>
                </c:pt>
              </c:numCache>
            </c:numRef>
          </c:cat>
          <c:val>
            <c:numRef>
              <c:f>'IP2018_68 Pat'!$C$3:$C$15</c:f>
              <c:numCache>
                <c:formatCode>General</c:formatCode>
                <c:ptCount val="13"/>
                <c:pt idx="0">
                  <c:v>27</c:v>
                </c:pt>
                <c:pt idx="1">
                  <c:v>13</c:v>
                </c:pt>
                <c:pt idx="2">
                  <c:v>8</c:v>
                </c:pt>
                <c:pt idx="3">
                  <c:v>6</c:v>
                </c:pt>
                <c:pt idx="4">
                  <c:v>2</c:v>
                </c:pt>
                <c:pt idx="5">
                  <c:v>3</c:v>
                </c:pt>
                <c:pt idx="6">
                  <c:v>2</c:v>
                </c:pt>
                <c:pt idx="7">
                  <c:v>2</c:v>
                </c:pt>
                <c:pt idx="8">
                  <c:v>1</c:v>
                </c:pt>
                <c:pt idx="9">
                  <c:v>1</c:v>
                </c:pt>
                <c:pt idx="10">
                  <c:v>1</c:v>
                </c:pt>
                <c:pt idx="11">
                  <c:v>1</c:v>
                </c:pt>
                <c:pt idx="12">
                  <c:v>1</c:v>
                </c:pt>
              </c:numCache>
            </c:numRef>
          </c:val>
          <c:extLst>
            <c:ext xmlns:c16="http://schemas.microsoft.com/office/drawing/2014/chart" uri="{C3380CC4-5D6E-409C-BE32-E72D297353CC}">
              <c16:uniqueId val="{00000000-5EF3-4B9F-982D-BAEEDC596A78}"/>
            </c:ext>
          </c:extLst>
        </c:ser>
        <c:dLbls>
          <c:showLegendKey val="0"/>
          <c:showVal val="0"/>
          <c:showCatName val="0"/>
          <c:showSerName val="0"/>
          <c:showPercent val="0"/>
          <c:showBubbleSize val="0"/>
        </c:dLbls>
        <c:gapWidth val="0"/>
        <c:overlap val="-27"/>
        <c:axId val="352757840"/>
        <c:axId val="352751608"/>
      </c:barChart>
      <c:catAx>
        <c:axId val="35275784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1"/>
                  <a:t>Number</a:t>
                </a:r>
                <a:r>
                  <a:rPr lang="en-US" b="1" baseline="0"/>
                  <a:t> of hospital admission</a:t>
                </a:r>
                <a:endParaRPr lang="en-US" b="1"/>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2751608"/>
        <c:crosses val="autoZero"/>
        <c:auto val="1"/>
        <c:lblAlgn val="ctr"/>
        <c:lblOffset val="100"/>
        <c:noMultiLvlLbl val="0"/>
      </c:catAx>
      <c:valAx>
        <c:axId val="3527516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1"/>
                  <a:t>Number of Patient</a:t>
                </a:r>
              </a:p>
            </c:rich>
          </c:tx>
          <c:layout>
            <c:manualLayout>
              <c:xMode val="edge"/>
              <c:yMode val="edge"/>
              <c:x val="1.6666666666666666E-2"/>
              <c:y val="0.3341127150772820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27578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dirty="0"/>
              <a:t>Number of ER visits</a:t>
            </a:r>
            <a:r>
              <a:rPr lang="en-US" sz="1200" b="1" baseline="0" dirty="0"/>
              <a:t> </a:t>
            </a:r>
            <a:r>
              <a:rPr lang="en-US" sz="1200" b="1" dirty="0"/>
              <a:t>during 2018 among Amerigroup SCD patients (N=68)</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1"/>
          <c:tx>
            <c:strRef>
              <c:f>'ER2018_68 Pat'!$D$4</c:f>
              <c:strCache>
                <c:ptCount val="1"/>
                <c:pt idx="0">
                  <c:v>Freq.</c:v>
                </c:pt>
              </c:strCache>
            </c:strRef>
          </c:tx>
          <c:spPr>
            <a:solidFill>
              <a:srgbClr val="006699"/>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'ER2018_68 Pat'!$C$5:$C$17</c:f>
              <c:numCache>
                <c:formatCode>General</c:formatCode>
                <c:ptCount val="13"/>
                <c:pt idx="0">
                  <c:v>0</c:v>
                </c:pt>
                <c:pt idx="1">
                  <c:v>1</c:v>
                </c:pt>
                <c:pt idx="2">
                  <c:v>2</c:v>
                </c:pt>
                <c:pt idx="3">
                  <c:v>3</c:v>
                </c:pt>
                <c:pt idx="4">
                  <c:v>4</c:v>
                </c:pt>
                <c:pt idx="5">
                  <c:v>5</c:v>
                </c:pt>
                <c:pt idx="6">
                  <c:v>6</c:v>
                </c:pt>
                <c:pt idx="7">
                  <c:v>9</c:v>
                </c:pt>
                <c:pt idx="8">
                  <c:v>20</c:v>
                </c:pt>
                <c:pt idx="9">
                  <c:v>23</c:v>
                </c:pt>
                <c:pt idx="10">
                  <c:v>37</c:v>
                </c:pt>
                <c:pt idx="11">
                  <c:v>64</c:v>
                </c:pt>
                <c:pt idx="12">
                  <c:v>126</c:v>
                </c:pt>
              </c:numCache>
            </c:numRef>
          </c:cat>
          <c:val>
            <c:numRef>
              <c:f>'ER2018_68 Pat'!$D$5:$D$17</c:f>
              <c:numCache>
                <c:formatCode>General</c:formatCode>
                <c:ptCount val="13"/>
                <c:pt idx="0">
                  <c:v>21</c:v>
                </c:pt>
                <c:pt idx="1">
                  <c:v>19</c:v>
                </c:pt>
                <c:pt idx="2">
                  <c:v>5</c:v>
                </c:pt>
                <c:pt idx="3">
                  <c:v>6</c:v>
                </c:pt>
                <c:pt idx="4">
                  <c:v>6</c:v>
                </c:pt>
                <c:pt idx="5">
                  <c:v>2</c:v>
                </c:pt>
                <c:pt idx="6">
                  <c:v>3</c:v>
                </c:pt>
                <c:pt idx="7">
                  <c:v>1</c:v>
                </c:pt>
                <c:pt idx="8">
                  <c:v>1</c:v>
                </c:pt>
                <c:pt idx="9">
                  <c:v>1</c:v>
                </c:pt>
                <c:pt idx="10">
                  <c:v>1</c:v>
                </c:pt>
                <c:pt idx="11">
                  <c:v>1</c:v>
                </c:pt>
                <c:pt idx="12">
                  <c:v>1</c:v>
                </c:pt>
              </c:numCache>
            </c:numRef>
          </c:val>
          <c:extLst>
            <c:ext xmlns:c16="http://schemas.microsoft.com/office/drawing/2014/chart" uri="{C3380CC4-5D6E-409C-BE32-E72D297353CC}">
              <c16:uniqueId val="{00000000-DB2D-4B5F-B7F3-E8521F811B3E}"/>
            </c:ext>
          </c:extLst>
        </c:ser>
        <c:dLbls>
          <c:showLegendKey val="0"/>
          <c:showVal val="0"/>
          <c:showCatName val="0"/>
          <c:showSerName val="0"/>
          <c:showPercent val="0"/>
          <c:showBubbleSize val="0"/>
        </c:dLbls>
        <c:gapWidth val="0"/>
        <c:overlap val="-27"/>
        <c:axId val="352757840"/>
        <c:axId val="352751608"/>
        <c:extLst>
          <c:ext xmlns:c15="http://schemas.microsoft.com/office/drawing/2012/chart" uri="{02D57815-91ED-43cb-92C2-25804820EDAC}">
            <c15:filteredBarSeries>
              <c15:ser>
                <c:idx val="0"/>
                <c:order val="0"/>
                <c:tx>
                  <c:strRef>
                    <c:extLst>
                      <c:ext uri="{02D57815-91ED-43cb-92C2-25804820EDAC}">
                        <c15:formulaRef>
                          <c15:sqref>'ER2018_68 Pat'!$C$4</c15:sqref>
                        </c15:formulaRef>
                      </c:ext>
                    </c:extLst>
                    <c:strCache>
                      <c:ptCount val="1"/>
                      <c:pt idx="0">
                        <c:v>totER</c:v>
                      </c:pt>
                    </c:strCache>
                  </c:strRef>
                </c:tx>
                <c:spPr>
                  <a:solidFill>
                    <a:srgbClr val="0066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'ER2018_68 Pat'!$C$5:$C$17</c15:sqref>
                        </c15:formulaRef>
                      </c:ext>
                    </c:extLst>
                    <c:numCache>
                      <c:formatCode>General</c:formatCode>
                      <c:ptCount val="13"/>
                      <c:pt idx="0">
                        <c:v>0</c:v>
                      </c:pt>
                      <c:pt idx="1">
                        <c:v>1</c:v>
                      </c:pt>
                      <c:pt idx="2">
                        <c:v>2</c:v>
                      </c:pt>
                      <c:pt idx="3">
                        <c:v>3</c:v>
                      </c:pt>
                      <c:pt idx="4">
                        <c:v>4</c:v>
                      </c:pt>
                      <c:pt idx="5">
                        <c:v>5</c:v>
                      </c:pt>
                      <c:pt idx="6">
                        <c:v>6</c:v>
                      </c:pt>
                      <c:pt idx="7">
                        <c:v>9</c:v>
                      </c:pt>
                      <c:pt idx="8">
                        <c:v>20</c:v>
                      </c:pt>
                      <c:pt idx="9">
                        <c:v>23</c:v>
                      </c:pt>
                      <c:pt idx="10">
                        <c:v>37</c:v>
                      </c:pt>
                      <c:pt idx="11">
                        <c:v>64</c:v>
                      </c:pt>
                      <c:pt idx="12">
                        <c:v>126</c:v>
                      </c:pt>
                    </c:numCache>
                  </c:numRef>
                </c:cat>
                <c:val>
                  <c:numRef>
                    <c:extLst>
                      <c:ext uri="{02D57815-91ED-43cb-92C2-25804820EDAC}">
                        <c15:formulaRef>
                          <c15:sqref>'ER2018_68 Pat'!$C$5:$C$17</c15:sqref>
                        </c15:formulaRef>
                      </c:ext>
                    </c:extLst>
                    <c:numCache>
                      <c:formatCode>General</c:formatCode>
                      <c:ptCount val="13"/>
                      <c:pt idx="0">
                        <c:v>0</c:v>
                      </c:pt>
                      <c:pt idx="1">
                        <c:v>1</c:v>
                      </c:pt>
                      <c:pt idx="2">
                        <c:v>2</c:v>
                      </c:pt>
                      <c:pt idx="3">
                        <c:v>3</c:v>
                      </c:pt>
                      <c:pt idx="4">
                        <c:v>4</c:v>
                      </c:pt>
                      <c:pt idx="5">
                        <c:v>5</c:v>
                      </c:pt>
                      <c:pt idx="6">
                        <c:v>6</c:v>
                      </c:pt>
                      <c:pt idx="7">
                        <c:v>9</c:v>
                      </c:pt>
                      <c:pt idx="8">
                        <c:v>20</c:v>
                      </c:pt>
                      <c:pt idx="9">
                        <c:v>23</c:v>
                      </c:pt>
                      <c:pt idx="10">
                        <c:v>37</c:v>
                      </c:pt>
                      <c:pt idx="11">
                        <c:v>64</c:v>
                      </c:pt>
                      <c:pt idx="12">
                        <c:v>126</c:v>
                      </c:pt>
                    </c:numCache>
                  </c:numRef>
                </c:val>
                <c:extLst>
                  <c:ext xmlns:c16="http://schemas.microsoft.com/office/drawing/2014/chart" uri="{C3380CC4-5D6E-409C-BE32-E72D297353CC}">
                    <c16:uniqueId val="{00000001-DB2D-4B5F-B7F3-E8521F811B3E}"/>
                  </c:ext>
                </c:extLst>
              </c15:ser>
            </c15:filteredBarSeries>
          </c:ext>
        </c:extLst>
      </c:barChart>
      <c:catAx>
        <c:axId val="35275784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1"/>
                  <a:t>Number</a:t>
                </a:r>
                <a:r>
                  <a:rPr lang="en-US" b="1" baseline="0"/>
                  <a:t> of ER Visit</a:t>
                </a:r>
                <a:endParaRPr lang="en-US" b="1"/>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2751608"/>
        <c:crosses val="autoZero"/>
        <c:auto val="1"/>
        <c:lblAlgn val="ctr"/>
        <c:lblOffset val="100"/>
        <c:noMultiLvlLbl val="0"/>
      </c:catAx>
      <c:valAx>
        <c:axId val="3527516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1"/>
                  <a:t>Number of Patient</a:t>
                </a:r>
              </a:p>
            </c:rich>
          </c:tx>
          <c:layout>
            <c:manualLayout>
              <c:xMode val="edge"/>
              <c:yMode val="edge"/>
              <c:x val="1.6666666666666666E-2"/>
              <c:y val="0.3341127150772820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27578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dirty="0"/>
              <a:t>Total admission cost in 2018 among UTP SCD patients </a:t>
            </a:r>
          </a:p>
          <a:p>
            <a:pPr>
              <a:defRPr/>
            </a:pPr>
            <a:r>
              <a:rPr lang="en-US" sz="1200" b="1" dirty="0"/>
              <a:t>under Amerigroup</a:t>
            </a:r>
            <a:r>
              <a:rPr lang="en-US" sz="1200" b="1" baseline="0" dirty="0"/>
              <a:t> Medicaid (N=35)</a:t>
            </a:r>
            <a:endParaRPr lang="en-US" sz="1200" b="1" dirty="0"/>
          </a:p>
        </c:rich>
      </c:tx>
      <c:layout>
        <c:manualLayout>
          <c:xMode val="edge"/>
          <c:yMode val="edge"/>
          <c:x val="0.15315107893634985"/>
          <c:y val="2.625218983571710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IPCost2018_35UTP!$G$6</c:f>
              <c:strCache>
                <c:ptCount val="1"/>
                <c:pt idx="0">
                  <c:v>Number of Patient</c:v>
                </c:pt>
              </c:strCache>
            </c:strRef>
          </c:tx>
          <c:spPr>
            <a:solidFill>
              <a:srgbClr val="006699"/>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IPCost2018_35UTP!$F$7:$F$15</c:f>
              <c:strCache>
                <c:ptCount val="9"/>
                <c:pt idx="0">
                  <c:v>$0 </c:v>
                </c:pt>
                <c:pt idx="1">
                  <c:v>$0-$10k</c:v>
                </c:pt>
                <c:pt idx="2">
                  <c:v>$10-20k</c:v>
                </c:pt>
                <c:pt idx="3">
                  <c:v>$20-30k</c:v>
                </c:pt>
                <c:pt idx="4">
                  <c:v>$30-40k</c:v>
                </c:pt>
                <c:pt idx="5">
                  <c:v>$40-50k</c:v>
                </c:pt>
                <c:pt idx="6">
                  <c:v>$50-60k</c:v>
                </c:pt>
                <c:pt idx="7">
                  <c:v>$60-70k</c:v>
                </c:pt>
                <c:pt idx="8">
                  <c:v>$70-80k</c:v>
                </c:pt>
              </c:strCache>
            </c:strRef>
          </c:cat>
          <c:val>
            <c:numRef>
              <c:f>IPCost2018_35UTP!$G$7:$G$15</c:f>
              <c:numCache>
                <c:formatCode>General</c:formatCode>
                <c:ptCount val="9"/>
                <c:pt idx="0">
                  <c:v>15</c:v>
                </c:pt>
                <c:pt idx="1">
                  <c:v>10</c:v>
                </c:pt>
                <c:pt idx="2">
                  <c:v>5</c:v>
                </c:pt>
                <c:pt idx="3">
                  <c:v>1</c:v>
                </c:pt>
                <c:pt idx="4">
                  <c:v>2</c:v>
                </c:pt>
                <c:pt idx="5">
                  <c:v>1</c:v>
                </c:pt>
                <c:pt idx="6">
                  <c:v>0</c:v>
                </c:pt>
                <c:pt idx="7">
                  <c:v>0</c:v>
                </c:pt>
                <c:pt idx="8">
                  <c:v>1</c:v>
                </c:pt>
              </c:numCache>
            </c:numRef>
          </c:val>
          <c:extLst>
            <c:ext xmlns:c16="http://schemas.microsoft.com/office/drawing/2014/chart" uri="{C3380CC4-5D6E-409C-BE32-E72D297353CC}">
              <c16:uniqueId val="{00000000-60C8-4D12-B99C-F42AE426CEA8}"/>
            </c:ext>
          </c:extLst>
        </c:ser>
        <c:dLbls>
          <c:showLegendKey val="0"/>
          <c:showVal val="0"/>
          <c:showCatName val="0"/>
          <c:showSerName val="0"/>
          <c:showPercent val="0"/>
          <c:showBubbleSize val="0"/>
        </c:dLbls>
        <c:gapWidth val="0"/>
        <c:overlap val="-27"/>
        <c:axId val="524062536"/>
        <c:axId val="524062864"/>
      </c:barChart>
      <c:catAx>
        <c:axId val="52406253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1"/>
                  <a:t>Total Admission Cost</a:t>
                </a:r>
              </a:p>
            </c:rich>
          </c:tx>
          <c:layout>
            <c:manualLayout>
              <c:xMode val="edge"/>
              <c:yMode val="edge"/>
              <c:x val="0.38699023176348235"/>
              <c:y val="0.94758015542174878"/>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4062864"/>
        <c:crosses val="autoZero"/>
        <c:auto val="1"/>
        <c:lblAlgn val="ctr"/>
        <c:lblOffset val="100"/>
        <c:noMultiLvlLbl val="0"/>
      </c:catAx>
      <c:valAx>
        <c:axId val="5240628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1"/>
                  <a:t>Number</a:t>
                </a:r>
                <a:r>
                  <a:rPr lang="en-US" b="1" baseline="0"/>
                  <a:t> of Patient</a:t>
                </a:r>
                <a:endParaRPr lang="en-US" b="1"/>
              </a:p>
            </c:rich>
          </c:tx>
          <c:layout>
            <c:manualLayout>
              <c:xMode val="edge"/>
              <c:yMode val="edge"/>
              <c:x val="1.3888888888888888E-2"/>
              <c:y val="0.32281641878098577"/>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40625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dirty="0"/>
              <a:t>Total ER cost in 2018 among UTP SCD patients </a:t>
            </a:r>
          </a:p>
          <a:p>
            <a:pPr>
              <a:defRPr/>
            </a:pPr>
            <a:r>
              <a:rPr lang="en-US" sz="1200" b="1" dirty="0"/>
              <a:t>under Amerigroup</a:t>
            </a:r>
            <a:r>
              <a:rPr lang="en-US" sz="1200" b="1" baseline="0" dirty="0"/>
              <a:t> Medicaid (N=35)</a:t>
            </a:r>
            <a:endParaRPr lang="en-US" sz="1200"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554263853810726"/>
          <c:y val="0.15558823529411764"/>
          <c:w val="0.86851396523547764"/>
          <c:h val="0.59732077607946066"/>
        </c:manualLayout>
      </c:layout>
      <c:barChart>
        <c:barDir val="col"/>
        <c:grouping val="clustered"/>
        <c:varyColors val="0"/>
        <c:ser>
          <c:idx val="0"/>
          <c:order val="0"/>
          <c:tx>
            <c:strRef>
              <c:f>Sheet6!$F$4</c:f>
              <c:strCache>
                <c:ptCount val="1"/>
                <c:pt idx="0">
                  <c:v>Number of Patient</c:v>
                </c:pt>
              </c:strCache>
            </c:strRef>
          </c:tx>
          <c:spPr>
            <a:solidFill>
              <a:srgbClr val="006699"/>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Sheet6!$E$5:$E$16</c:f>
              <c:strCache>
                <c:ptCount val="12"/>
                <c:pt idx="0">
                  <c:v>$0 </c:v>
                </c:pt>
                <c:pt idx="1">
                  <c:v>0-$10k</c:v>
                </c:pt>
                <c:pt idx="2">
                  <c:v>$10-20k</c:v>
                </c:pt>
                <c:pt idx="3">
                  <c:v>$20-30k</c:v>
                </c:pt>
                <c:pt idx="4">
                  <c:v>$30-40k</c:v>
                </c:pt>
                <c:pt idx="5">
                  <c:v>$40-50k</c:v>
                </c:pt>
                <c:pt idx="6">
                  <c:v>$50-60k</c:v>
                </c:pt>
                <c:pt idx="7">
                  <c:v>$60-70k</c:v>
                </c:pt>
                <c:pt idx="8">
                  <c:v>$70-80k</c:v>
                </c:pt>
                <c:pt idx="9">
                  <c:v>$80-90k</c:v>
                </c:pt>
                <c:pt idx="10">
                  <c:v>$90-100k</c:v>
                </c:pt>
                <c:pt idx="11">
                  <c:v>$100-110k</c:v>
                </c:pt>
              </c:strCache>
            </c:strRef>
          </c:cat>
          <c:val>
            <c:numRef>
              <c:f>Sheet6!$F$5:$F$16</c:f>
              <c:numCache>
                <c:formatCode>General</c:formatCode>
                <c:ptCount val="12"/>
                <c:pt idx="0">
                  <c:v>12</c:v>
                </c:pt>
                <c:pt idx="1">
                  <c:v>20</c:v>
                </c:pt>
                <c:pt idx="2" formatCode="_(* #,##0_);_(* \(#,##0\);_(* &quot;-&quot;??_);_(@_)">
                  <c:v>1</c:v>
                </c:pt>
                <c:pt idx="3">
                  <c:v>1</c:v>
                </c:pt>
                <c:pt idx="4">
                  <c:v>0</c:v>
                </c:pt>
                <c:pt idx="5">
                  <c:v>0</c:v>
                </c:pt>
                <c:pt idx="6">
                  <c:v>0</c:v>
                </c:pt>
                <c:pt idx="7">
                  <c:v>0</c:v>
                </c:pt>
                <c:pt idx="8">
                  <c:v>0</c:v>
                </c:pt>
                <c:pt idx="9">
                  <c:v>0</c:v>
                </c:pt>
                <c:pt idx="10">
                  <c:v>0</c:v>
                </c:pt>
                <c:pt idx="11">
                  <c:v>1</c:v>
                </c:pt>
              </c:numCache>
            </c:numRef>
          </c:val>
          <c:extLst>
            <c:ext xmlns:c16="http://schemas.microsoft.com/office/drawing/2014/chart" uri="{C3380CC4-5D6E-409C-BE32-E72D297353CC}">
              <c16:uniqueId val="{00000000-2232-4625-AE4A-D205CC64DCD4}"/>
            </c:ext>
          </c:extLst>
        </c:ser>
        <c:dLbls>
          <c:showLegendKey val="0"/>
          <c:showVal val="0"/>
          <c:showCatName val="0"/>
          <c:showSerName val="0"/>
          <c:showPercent val="0"/>
          <c:showBubbleSize val="0"/>
        </c:dLbls>
        <c:gapWidth val="0"/>
        <c:overlap val="-27"/>
        <c:axId val="524062536"/>
        <c:axId val="524062864"/>
      </c:barChart>
      <c:catAx>
        <c:axId val="52406253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1"/>
                  <a:t>Total ER Cost</a:t>
                </a:r>
              </a:p>
            </c:rich>
          </c:tx>
          <c:layout>
            <c:manualLayout>
              <c:xMode val="edge"/>
              <c:yMode val="edge"/>
              <c:x val="0.40114117515970882"/>
              <c:y val="0.8651696844560330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4062864"/>
        <c:crosses val="autoZero"/>
        <c:auto val="1"/>
        <c:lblAlgn val="ctr"/>
        <c:lblOffset val="100"/>
        <c:noMultiLvlLbl val="0"/>
      </c:catAx>
      <c:valAx>
        <c:axId val="5240628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1"/>
                  <a:t>Number</a:t>
                </a:r>
                <a:r>
                  <a:rPr lang="en-US" b="1" baseline="0"/>
                  <a:t> of Patient</a:t>
                </a:r>
                <a:endParaRPr lang="en-US" b="1"/>
              </a:p>
            </c:rich>
          </c:tx>
          <c:layout>
            <c:manualLayout>
              <c:xMode val="edge"/>
              <c:yMode val="edge"/>
              <c:x val="1.3888888888888888E-2"/>
              <c:y val="0.32281641878098577"/>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40625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F5C20B5-7A1A-F54F-ACF6-58AD2240DBF4}"/>
              </a:ext>
            </a:extLst>
          </p:cNvPr>
          <p:cNvSpPr>
            <a:spLocks noGrp="1"/>
          </p:cNvSpPr>
          <p:nvPr>
            <p:ph type="hdr" sz="quarter"/>
          </p:nvPr>
        </p:nvSpPr>
        <p:spPr>
          <a:xfrm>
            <a:off x="0" y="0"/>
            <a:ext cx="3037840" cy="464820"/>
          </a:xfrm>
          <a:prstGeom prst="rect">
            <a:avLst/>
          </a:prstGeom>
        </p:spPr>
        <p:txBody>
          <a:bodyPr vert="horz" lIns="93177" tIns="46589" rIns="93177" bIns="46589" rtlCol="0"/>
          <a:lstStyle>
            <a:lvl1pPr algn="l" eaLnBrk="1" hangingPunct="1">
              <a:defRPr sz="1200">
                <a:latin typeface="Arial" charset="0"/>
                <a:ea typeface="Geneva" pitchFamily="34" charset="-128"/>
                <a:cs typeface="+mn-cs"/>
              </a:defRPr>
            </a:lvl1pPr>
          </a:lstStyle>
          <a:p>
            <a:pPr>
              <a:defRPr/>
            </a:pPr>
            <a:endParaRPr lang="en-US" dirty="0"/>
          </a:p>
        </p:txBody>
      </p:sp>
      <p:sp>
        <p:nvSpPr>
          <p:cNvPr id="3" name="Date Placeholder 2">
            <a:extLst>
              <a:ext uri="{FF2B5EF4-FFF2-40B4-BE49-F238E27FC236}">
                <a16:creationId xmlns:a16="http://schemas.microsoft.com/office/drawing/2014/main" id="{0F71EADA-7CA5-4D41-ACF6-7C17AD186904}"/>
              </a:ext>
            </a:extLst>
          </p:cNvPr>
          <p:cNvSpPr>
            <a:spLocks noGrp="1"/>
          </p:cNvSpPr>
          <p:nvPr>
            <p:ph type="dt"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a:latin typeface="Arial" charset="0"/>
                <a:ea typeface="Geneva" charset="0"/>
                <a:cs typeface="Geneva" charset="0"/>
              </a:defRPr>
            </a:lvl1pPr>
          </a:lstStyle>
          <a:p>
            <a:pPr>
              <a:defRPr/>
            </a:pPr>
            <a:fld id="{EC65598F-D53B-42B7-829D-7158A4170634}" type="datetimeFigureOut">
              <a:rPr lang="en-US"/>
              <a:pPr>
                <a:defRPr/>
              </a:pPr>
              <a:t>5/8/2023</a:t>
            </a:fld>
            <a:endParaRPr lang="en-US" dirty="0"/>
          </a:p>
        </p:txBody>
      </p:sp>
      <p:sp>
        <p:nvSpPr>
          <p:cNvPr id="4" name="Slide Image Placeholder 3">
            <a:extLst>
              <a:ext uri="{FF2B5EF4-FFF2-40B4-BE49-F238E27FC236}">
                <a16:creationId xmlns:a16="http://schemas.microsoft.com/office/drawing/2014/main" id="{BE430912-2054-F04C-A8BE-1E76EE14E6ED}"/>
              </a:ext>
            </a:extLst>
          </p:cNvPr>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a:extLst>
              <a:ext uri="{FF2B5EF4-FFF2-40B4-BE49-F238E27FC236}">
                <a16:creationId xmlns:a16="http://schemas.microsoft.com/office/drawing/2014/main" id="{5F1BBB81-646B-AE49-B15E-9917E9219B9D}"/>
              </a:ext>
            </a:extLst>
          </p:cNvPr>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F0EF441-05BE-F64E-91AF-93697F16F4B1}"/>
              </a:ext>
            </a:extLst>
          </p:cNvPr>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eaLnBrk="1" hangingPunct="1">
              <a:defRPr sz="1200">
                <a:latin typeface="Arial" charset="0"/>
                <a:ea typeface="Geneva" pitchFamily="34" charset="-128"/>
                <a:cs typeface="+mn-cs"/>
              </a:defRPr>
            </a:lvl1pPr>
          </a:lstStyle>
          <a:p>
            <a:pPr>
              <a:defRPr/>
            </a:pPr>
            <a:endParaRPr lang="en-US" dirty="0"/>
          </a:p>
        </p:txBody>
      </p:sp>
      <p:sp>
        <p:nvSpPr>
          <p:cNvPr id="7" name="Slide Number Placeholder 6">
            <a:extLst>
              <a:ext uri="{FF2B5EF4-FFF2-40B4-BE49-F238E27FC236}">
                <a16:creationId xmlns:a16="http://schemas.microsoft.com/office/drawing/2014/main" id="{BC23CCD1-B0CF-CF4C-9FFA-625DCEE9CCF9}"/>
              </a:ext>
            </a:extLst>
          </p:cNvPr>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Arial" charset="0"/>
                <a:ea typeface="Geneva" charset="0"/>
                <a:cs typeface="Geneva" charset="0"/>
              </a:defRPr>
            </a:lvl1pPr>
          </a:lstStyle>
          <a:p>
            <a:pPr>
              <a:defRPr/>
            </a:pPr>
            <a:fld id="{140BFDE0-BBD9-4632-A491-9C1A30BB9280}" type="slidenum">
              <a:rPr lang="en-US"/>
              <a:pPr>
                <a:defRPr/>
              </a:pPr>
              <a:t>‹#›</a:t>
            </a:fld>
            <a:endParaRPr lang="en-US" dirty="0"/>
          </a:p>
        </p:txBody>
      </p:sp>
    </p:spTree>
    <p:extLst>
      <p:ext uri="{BB962C8B-B14F-4D97-AF65-F5344CB8AC3E}">
        <p14:creationId xmlns:p14="http://schemas.microsoft.com/office/powerpoint/2010/main" val="33076503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Geneva" charset="0"/>
        <a:cs typeface="Geneva" panose="020B0503030404040204" pitchFamily="34" charset="0"/>
      </a:defRPr>
    </a:lvl1pPr>
    <a:lvl2pPr marL="457200" algn="l" rtl="0" eaLnBrk="0" fontAlgn="base" hangingPunct="0">
      <a:spcBef>
        <a:spcPct val="30000"/>
      </a:spcBef>
      <a:spcAft>
        <a:spcPct val="0"/>
      </a:spcAft>
      <a:defRPr sz="1200" kern="1200">
        <a:solidFill>
          <a:schemeClr val="tx1"/>
        </a:solidFill>
        <a:latin typeface="+mn-lt"/>
        <a:ea typeface="Geneva" charset="0"/>
        <a:cs typeface="Geneva" panose="020B0503030404040204" pitchFamily="34" charset="0"/>
      </a:defRPr>
    </a:lvl2pPr>
    <a:lvl3pPr marL="914400" algn="l" rtl="0" eaLnBrk="0" fontAlgn="base" hangingPunct="0">
      <a:spcBef>
        <a:spcPct val="30000"/>
      </a:spcBef>
      <a:spcAft>
        <a:spcPct val="0"/>
      </a:spcAft>
      <a:defRPr sz="1200" kern="1200">
        <a:solidFill>
          <a:schemeClr val="tx1"/>
        </a:solidFill>
        <a:latin typeface="+mn-lt"/>
        <a:ea typeface="Geneva" charset="0"/>
        <a:cs typeface="Geneva" panose="020B0503030404040204" pitchFamily="34" charset="0"/>
      </a:defRPr>
    </a:lvl3pPr>
    <a:lvl4pPr marL="1371600" algn="l" rtl="0" eaLnBrk="0" fontAlgn="base" hangingPunct="0">
      <a:spcBef>
        <a:spcPct val="30000"/>
      </a:spcBef>
      <a:spcAft>
        <a:spcPct val="0"/>
      </a:spcAft>
      <a:defRPr sz="1200" kern="1200">
        <a:solidFill>
          <a:schemeClr val="tx1"/>
        </a:solidFill>
        <a:latin typeface="+mn-lt"/>
        <a:ea typeface="Geneva" charset="0"/>
        <a:cs typeface="Geneva" panose="020B0503030404040204" pitchFamily="34" charset="0"/>
      </a:defRPr>
    </a:lvl4pPr>
    <a:lvl5pPr marL="1828800" algn="l" rtl="0" eaLnBrk="0" fontAlgn="base" hangingPunct="0">
      <a:spcBef>
        <a:spcPct val="30000"/>
      </a:spcBef>
      <a:spcAft>
        <a:spcPct val="0"/>
      </a:spcAft>
      <a:defRPr sz="1200" kern="1200">
        <a:solidFill>
          <a:schemeClr val="tx1"/>
        </a:solidFill>
        <a:latin typeface="+mn-lt"/>
        <a:ea typeface="Geneva" charset="0"/>
        <a:cs typeface="Geneva" panose="020B050303040404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40BFDE0-BBD9-4632-A491-9C1A30BB9280}" type="slidenum">
              <a:rPr lang="en-US" smtClean="0"/>
              <a:pPr>
                <a:defRPr/>
              </a:pPr>
              <a:t>1</a:t>
            </a:fld>
            <a:endParaRPr lang="en-US" dirty="0"/>
          </a:p>
        </p:txBody>
      </p:sp>
    </p:spTree>
    <p:extLst>
      <p:ext uri="{BB962C8B-B14F-4D97-AF65-F5344CB8AC3E}">
        <p14:creationId xmlns:p14="http://schemas.microsoft.com/office/powerpoint/2010/main" val="2106236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Healthcare systems can slice and dice their patient populations in a multitude of ways in order to analyze their performance.  For example, a national hospital might compare various patient health attributes based on location, age, gender, or what medications patients are taking.</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140BFDE0-BBD9-4632-A491-9C1A30BB9280}" type="slidenum">
              <a:rPr lang="en-US" smtClean="0"/>
              <a:pPr>
                <a:defRPr/>
              </a:pPr>
              <a:t>2</a:t>
            </a:fld>
            <a:endParaRPr lang="en-US" dirty="0"/>
          </a:p>
        </p:txBody>
      </p:sp>
    </p:spTree>
    <p:extLst>
      <p:ext uri="{BB962C8B-B14F-4D97-AF65-F5344CB8AC3E}">
        <p14:creationId xmlns:p14="http://schemas.microsoft.com/office/powerpoint/2010/main" val="1071100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goal of PHM is to keep a patient population as healthy as possible and reduce the need for expensive interventions like tests, emergency department visits, hospitalizations, and procedures. While most healthcare providers see the critical importance of PHM, they do not have the information technology, the required understanding of PHIM, or the data management skills and resources that are required to successfully utilize population health management.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PHM makes use of </a:t>
            </a:r>
            <a:r>
              <a:rPr lang="en-US" b="1" dirty="0"/>
              <a:t>patient data registries</a:t>
            </a:r>
            <a:r>
              <a:rPr lang="en-US" dirty="0"/>
              <a:t> and data banks to create a portrait of a certain population and analyze trends to find solutions to problematic behaviors and connect care gaps that may leave certain segments chronically underserved.  Using population health data to its fullest extent and achieving complete data integration will “redesign the way providers approach and deliver care</a:t>
            </a:r>
          </a:p>
          <a:p>
            <a:endParaRPr lang="en-US" dirty="0"/>
          </a:p>
        </p:txBody>
      </p:sp>
      <p:sp>
        <p:nvSpPr>
          <p:cNvPr id="4" name="Slide Number Placeholder 3"/>
          <p:cNvSpPr>
            <a:spLocks noGrp="1"/>
          </p:cNvSpPr>
          <p:nvPr>
            <p:ph type="sldNum" sz="quarter" idx="5"/>
          </p:nvPr>
        </p:nvSpPr>
        <p:spPr/>
        <p:txBody>
          <a:bodyPr/>
          <a:lstStyle/>
          <a:p>
            <a:pPr>
              <a:defRPr/>
            </a:pPr>
            <a:fld id="{140BFDE0-BBD9-4632-A491-9C1A30BB9280}" type="slidenum">
              <a:rPr lang="en-US" smtClean="0"/>
              <a:pPr>
                <a:defRPr/>
              </a:pPr>
              <a:t>4</a:t>
            </a:fld>
            <a:endParaRPr lang="en-US" dirty="0"/>
          </a:p>
        </p:txBody>
      </p:sp>
    </p:spTree>
    <p:extLst>
      <p:ext uri="{BB962C8B-B14F-4D97-AF65-F5344CB8AC3E}">
        <p14:creationId xmlns:p14="http://schemas.microsoft.com/office/powerpoint/2010/main" val="2393432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More than 4 in 10 (41%) ED visits and more than 7 in 10 (73%) hospital admissions for people with SCD in California had a VOE diagnosis code.</a:t>
            </a:r>
          </a:p>
          <a:p>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More than 4 in 10 (41%) ED visits and more than 7 in 10 (73%) hospital admissions for people with SCD in California had a VOE diagnosis code.</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CDC’s Sickle Cell Data Collection (SCDC)</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More than 4 in 10 (41%) ED visits and more than 7 in 10 (73%) hospital admissions for people with SCD in California had a VOE diagnosis code.</a:t>
            </a:r>
          </a:p>
          <a:p>
            <a:r>
              <a:rPr lang="en-US" sz="1200" b="0" i="0" kern="1200" dirty="0">
                <a:solidFill>
                  <a:schemeClr val="tx1"/>
                </a:solidFill>
                <a:effectLst/>
                <a:latin typeface="+mn-lt"/>
                <a:ea typeface="+mn-ea"/>
                <a:cs typeface="+mn-cs"/>
              </a:rPr>
              <a:t>Nearly 1 in 2 (48%) ED visits and 3 in 4 (75%) hospital admissions for people with SCD in Georgia had a VOE diagnosis code.</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140BFDE0-BBD9-4632-A491-9C1A30BB9280}" type="slidenum">
              <a:rPr lang="en-US" smtClean="0"/>
              <a:pPr>
                <a:defRPr/>
              </a:pPr>
              <a:t>5</a:t>
            </a:fld>
            <a:endParaRPr lang="en-US" dirty="0"/>
          </a:p>
        </p:txBody>
      </p:sp>
    </p:spTree>
    <p:extLst>
      <p:ext uri="{BB962C8B-B14F-4D97-AF65-F5344CB8AC3E}">
        <p14:creationId xmlns:p14="http://schemas.microsoft.com/office/powerpoint/2010/main" val="1203088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Certain MCOs have majority of the SCD pts in your area, you can approach them for funding after developing a great plan on how your intervention will significantly decrease acute care (ED/</a:t>
            </a:r>
            <a:r>
              <a:rPr lang="en-US" dirty="0" err="1"/>
              <a:t>hosp</a:t>
            </a:r>
            <a:r>
              <a:rPr lang="en-US" dirty="0"/>
              <a:t>) utilization.</a:t>
            </a:r>
          </a:p>
          <a:p>
            <a:endParaRPr lang="en-US" dirty="0"/>
          </a:p>
        </p:txBody>
      </p:sp>
      <p:sp>
        <p:nvSpPr>
          <p:cNvPr id="4" name="Slide Number Placeholder 3"/>
          <p:cNvSpPr>
            <a:spLocks noGrp="1"/>
          </p:cNvSpPr>
          <p:nvPr>
            <p:ph type="sldNum" sz="quarter" idx="5"/>
          </p:nvPr>
        </p:nvSpPr>
        <p:spPr/>
        <p:txBody>
          <a:bodyPr/>
          <a:lstStyle/>
          <a:p>
            <a:pPr>
              <a:defRPr/>
            </a:pPr>
            <a:fld id="{140BFDE0-BBD9-4632-A491-9C1A30BB9280}" type="slidenum">
              <a:rPr lang="en-US" smtClean="0"/>
              <a:pPr>
                <a:defRPr/>
              </a:pPr>
              <a:t>6</a:t>
            </a:fld>
            <a:endParaRPr lang="en-US" dirty="0"/>
          </a:p>
        </p:txBody>
      </p:sp>
    </p:spTree>
    <p:extLst>
      <p:ext uri="{BB962C8B-B14F-4D97-AF65-F5344CB8AC3E}">
        <p14:creationId xmlns:p14="http://schemas.microsoft.com/office/powerpoint/2010/main" val="836093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40BFDE0-BBD9-4632-A491-9C1A30BB9280}" type="slidenum">
              <a:rPr lang="en-US" smtClean="0"/>
              <a:pPr>
                <a:defRPr/>
              </a:pPr>
              <a:t>19</a:t>
            </a:fld>
            <a:endParaRPr lang="en-US" dirty="0"/>
          </a:p>
        </p:txBody>
      </p:sp>
    </p:spTree>
    <p:extLst>
      <p:ext uri="{BB962C8B-B14F-4D97-AF65-F5344CB8AC3E}">
        <p14:creationId xmlns:p14="http://schemas.microsoft.com/office/powerpoint/2010/main" val="19741725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9852"/>
            <a:ext cx="7772400" cy="668948"/>
          </a:xfrm>
          <a:prstGeom prst="rect">
            <a:avLst/>
          </a:prstGeom>
        </p:spPr>
        <p:txBody>
          <a:bodyPr>
            <a:normAutofit/>
          </a:bodyPr>
          <a:lstStyle>
            <a:lvl1pPr algn="ctr">
              <a:defRPr sz="3200" b="0" i="0">
                <a:solidFill>
                  <a:srgbClr val="CD113B"/>
                </a:solidFill>
                <a:latin typeface="Arial"/>
                <a:cs typeface="Arial"/>
              </a:defRPr>
            </a:lvl1pPr>
          </a:lstStyle>
          <a:p>
            <a:r>
              <a:rPr lang="en-US"/>
              <a:t>Click to edit Master title style</a:t>
            </a:r>
            <a:endParaRPr lang="en-US" dirty="0"/>
          </a:p>
        </p:txBody>
      </p:sp>
      <p:sp>
        <p:nvSpPr>
          <p:cNvPr id="3" name="Subtitle 2"/>
          <p:cNvSpPr>
            <a:spLocks noGrp="1"/>
          </p:cNvSpPr>
          <p:nvPr>
            <p:ph type="subTitle" idx="1"/>
          </p:nvPr>
        </p:nvSpPr>
        <p:spPr>
          <a:xfrm>
            <a:off x="1435527" y="3790071"/>
            <a:ext cx="6400800" cy="805327"/>
          </a:xfrm>
          <a:prstGeom prst="rect">
            <a:avLst/>
          </a:prstGeom>
        </p:spPr>
        <p:txBody>
          <a:bodyPr>
            <a:normAutofit/>
          </a:bodyPr>
          <a:lstStyle>
            <a:lvl1pPr marL="0" indent="0" algn="ct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839133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page">
    <p:spTree>
      <p:nvGrpSpPr>
        <p:cNvPr id="1" name=""/>
        <p:cNvGrpSpPr/>
        <p:nvPr/>
      </p:nvGrpSpPr>
      <p:grpSpPr>
        <a:xfrm>
          <a:off x="0" y="0"/>
          <a:ext cx="0" cy="0"/>
          <a:chOff x="0" y="0"/>
          <a:chExt cx="0" cy="0"/>
        </a:xfrm>
      </p:grpSpPr>
      <p:sp>
        <p:nvSpPr>
          <p:cNvPr id="7" name="Title 1"/>
          <p:cNvSpPr>
            <a:spLocks noGrp="1"/>
          </p:cNvSpPr>
          <p:nvPr>
            <p:ph type="title"/>
          </p:nvPr>
        </p:nvSpPr>
        <p:spPr>
          <a:xfrm>
            <a:off x="457200" y="367840"/>
            <a:ext cx="8229600" cy="535154"/>
          </a:xfrm>
          <a:prstGeom prst="rect">
            <a:avLst/>
          </a:prstGeom>
        </p:spPr>
        <p:txBody>
          <a:bodyPr/>
          <a:lstStyle>
            <a:lvl1pPr>
              <a:defRPr>
                <a:solidFill>
                  <a:srgbClr val="CD113B"/>
                </a:solidFill>
              </a:defRPr>
            </a:lvl1pPr>
          </a:lstStyle>
          <a:p>
            <a:r>
              <a:rPr lang="en-US"/>
              <a:t>Click to edit Master title style</a:t>
            </a:r>
            <a:endParaRPr lang="en-US" dirty="0"/>
          </a:p>
        </p:txBody>
      </p:sp>
      <p:sp>
        <p:nvSpPr>
          <p:cNvPr id="8" name="Content Placeholder 2"/>
          <p:cNvSpPr>
            <a:spLocks noGrp="1"/>
          </p:cNvSpPr>
          <p:nvPr>
            <p:ph idx="1"/>
          </p:nvPr>
        </p:nvSpPr>
        <p:spPr>
          <a:xfrm>
            <a:off x="457200" y="1026691"/>
            <a:ext cx="8229600" cy="3710927"/>
          </a:xfrm>
          <a:prstGeom prst="rect">
            <a:avLst/>
          </a:prstGeom>
        </p:spPr>
        <p:txBody>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6579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32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196122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026691"/>
            <a:ext cx="4038600" cy="265319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026691"/>
            <a:ext cx="4038600" cy="265319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p:nvPr>
        </p:nvSpPr>
        <p:spPr>
          <a:xfrm>
            <a:off x="457200" y="367840"/>
            <a:ext cx="8229600" cy="535154"/>
          </a:xfrm>
          <a:prstGeom prst="rect">
            <a:avLst/>
          </a:prstGeom>
        </p:spPr>
        <p:txBody>
          <a:bodyPr/>
          <a:lstStyle>
            <a:lvl1pPr>
              <a:defRPr>
                <a:solidFill>
                  <a:srgbClr val="CD113B"/>
                </a:solidFill>
              </a:defRPr>
            </a:lvl1pPr>
          </a:lstStyle>
          <a:p>
            <a:r>
              <a:rPr lang="en-US"/>
              <a:t>Click to edit Master title style</a:t>
            </a:r>
            <a:endParaRPr lang="en-US" dirty="0"/>
          </a:p>
        </p:txBody>
      </p:sp>
    </p:spTree>
    <p:extLst>
      <p:ext uri="{BB962C8B-B14F-4D97-AF65-F5344CB8AC3E}">
        <p14:creationId xmlns:p14="http://schemas.microsoft.com/office/powerpoint/2010/main" val="821441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026692"/>
            <a:ext cx="5486400" cy="3545308"/>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8" name="Title 1"/>
          <p:cNvSpPr>
            <a:spLocks noGrp="1"/>
          </p:cNvSpPr>
          <p:nvPr>
            <p:ph type="title"/>
          </p:nvPr>
        </p:nvSpPr>
        <p:spPr>
          <a:xfrm>
            <a:off x="457200" y="367840"/>
            <a:ext cx="8229600" cy="535154"/>
          </a:xfrm>
          <a:prstGeom prst="rect">
            <a:avLst/>
          </a:prstGeom>
        </p:spPr>
        <p:txBody>
          <a:bodyPr/>
          <a:lstStyle>
            <a:lvl1pPr>
              <a:defRPr>
                <a:solidFill>
                  <a:srgbClr val="CD113B"/>
                </a:solidFill>
              </a:defRPr>
            </a:lvl1pPr>
          </a:lstStyle>
          <a:p>
            <a:r>
              <a:rPr lang="en-US"/>
              <a:t>Click to edit Master title style</a:t>
            </a:r>
            <a:endParaRPr lang="en-US" dirty="0"/>
          </a:p>
        </p:txBody>
      </p:sp>
    </p:spTree>
    <p:extLst>
      <p:ext uri="{BB962C8B-B14F-4D97-AF65-F5344CB8AC3E}">
        <p14:creationId xmlns:p14="http://schemas.microsoft.com/office/powerpoint/2010/main" val="30552569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71" r:id="rId1"/>
    <p:sldLayoutId id="2147483767" r:id="rId2"/>
    <p:sldLayoutId id="2147483768" r:id="rId3"/>
    <p:sldLayoutId id="2147483769" r:id="rId4"/>
    <p:sldLayoutId id="2147483770" r:id="rId5"/>
  </p:sldLayoutIdLst>
  <p:txStyles>
    <p:titleStyle>
      <a:lvl1pPr algn="l" defTabSz="457200" rtl="0" eaLnBrk="1" fontAlgn="base" hangingPunct="1">
        <a:spcBef>
          <a:spcPct val="0"/>
        </a:spcBef>
        <a:spcAft>
          <a:spcPct val="0"/>
        </a:spcAft>
        <a:defRPr sz="3200" kern="1200">
          <a:solidFill>
            <a:srgbClr val="CD113B"/>
          </a:solidFill>
          <a:latin typeface="Arial"/>
          <a:ea typeface="Geneva" pitchFamily="37" charset="-128"/>
          <a:cs typeface="Arial"/>
        </a:defRPr>
      </a:lvl1pPr>
      <a:lvl2pPr algn="l" defTabSz="457200" rtl="0" eaLnBrk="1" fontAlgn="base" hangingPunct="1">
        <a:spcBef>
          <a:spcPct val="0"/>
        </a:spcBef>
        <a:spcAft>
          <a:spcPct val="0"/>
        </a:spcAft>
        <a:defRPr sz="3200">
          <a:solidFill>
            <a:srgbClr val="CD113B"/>
          </a:solidFill>
          <a:latin typeface="Arial" panose="020B0604020202020204" pitchFamily="34" charset="0"/>
          <a:ea typeface="Geneva" pitchFamily="37" charset="-128"/>
          <a:cs typeface="Arial" panose="020B0604020202020204" pitchFamily="34" charset="0"/>
        </a:defRPr>
      </a:lvl2pPr>
      <a:lvl3pPr algn="l" defTabSz="457200" rtl="0" eaLnBrk="1" fontAlgn="base" hangingPunct="1">
        <a:spcBef>
          <a:spcPct val="0"/>
        </a:spcBef>
        <a:spcAft>
          <a:spcPct val="0"/>
        </a:spcAft>
        <a:defRPr sz="3200">
          <a:solidFill>
            <a:srgbClr val="CD113B"/>
          </a:solidFill>
          <a:latin typeface="Arial" panose="020B0604020202020204" pitchFamily="34" charset="0"/>
          <a:ea typeface="Geneva" pitchFamily="37" charset="-128"/>
          <a:cs typeface="Arial" panose="020B0604020202020204" pitchFamily="34" charset="0"/>
        </a:defRPr>
      </a:lvl3pPr>
      <a:lvl4pPr algn="l" defTabSz="457200" rtl="0" eaLnBrk="1" fontAlgn="base" hangingPunct="1">
        <a:spcBef>
          <a:spcPct val="0"/>
        </a:spcBef>
        <a:spcAft>
          <a:spcPct val="0"/>
        </a:spcAft>
        <a:defRPr sz="3200">
          <a:solidFill>
            <a:srgbClr val="CD113B"/>
          </a:solidFill>
          <a:latin typeface="Arial" panose="020B0604020202020204" pitchFamily="34" charset="0"/>
          <a:ea typeface="Geneva" pitchFamily="37" charset="-128"/>
          <a:cs typeface="Arial" panose="020B0604020202020204" pitchFamily="34" charset="0"/>
        </a:defRPr>
      </a:lvl4pPr>
      <a:lvl5pPr algn="l" defTabSz="457200" rtl="0" eaLnBrk="1" fontAlgn="base" hangingPunct="1">
        <a:spcBef>
          <a:spcPct val="0"/>
        </a:spcBef>
        <a:spcAft>
          <a:spcPct val="0"/>
        </a:spcAft>
        <a:defRPr sz="3200">
          <a:solidFill>
            <a:srgbClr val="CD113B"/>
          </a:solidFill>
          <a:latin typeface="Arial" panose="020B0604020202020204" pitchFamily="34" charset="0"/>
          <a:ea typeface="Geneva" pitchFamily="37" charset="-128"/>
          <a:cs typeface="Arial" panose="020B0604020202020204" pitchFamily="34" charset="0"/>
        </a:defRPr>
      </a:lvl5pPr>
      <a:lvl6pPr marL="457200" algn="l" defTabSz="457200" rtl="0" eaLnBrk="1" fontAlgn="base" hangingPunct="1">
        <a:spcBef>
          <a:spcPct val="0"/>
        </a:spcBef>
        <a:spcAft>
          <a:spcPct val="0"/>
        </a:spcAft>
        <a:defRPr sz="3200">
          <a:solidFill>
            <a:srgbClr val="800000"/>
          </a:solidFill>
          <a:latin typeface="Times New Roman" pitchFamily="37" charset="0"/>
          <a:ea typeface="Geneva" pitchFamily="37" charset="-128"/>
        </a:defRPr>
      </a:lvl6pPr>
      <a:lvl7pPr marL="914400" algn="l" defTabSz="457200" rtl="0" eaLnBrk="1" fontAlgn="base" hangingPunct="1">
        <a:spcBef>
          <a:spcPct val="0"/>
        </a:spcBef>
        <a:spcAft>
          <a:spcPct val="0"/>
        </a:spcAft>
        <a:defRPr sz="3200">
          <a:solidFill>
            <a:srgbClr val="800000"/>
          </a:solidFill>
          <a:latin typeface="Times New Roman" pitchFamily="37" charset="0"/>
          <a:ea typeface="Geneva" pitchFamily="37" charset="-128"/>
        </a:defRPr>
      </a:lvl7pPr>
      <a:lvl8pPr marL="1371600" algn="l" defTabSz="457200" rtl="0" eaLnBrk="1" fontAlgn="base" hangingPunct="1">
        <a:spcBef>
          <a:spcPct val="0"/>
        </a:spcBef>
        <a:spcAft>
          <a:spcPct val="0"/>
        </a:spcAft>
        <a:defRPr sz="3200">
          <a:solidFill>
            <a:srgbClr val="800000"/>
          </a:solidFill>
          <a:latin typeface="Times New Roman" pitchFamily="37" charset="0"/>
          <a:ea typeface="Geneva" pitchFamily="37" charset="-128"/>
        </a:defRPr>
      </a:lvl8pPr>
      <a:lvl9pPr marL="1828800" algn="l" defTabSz="457200" rtl="0" eaLnBrk="1" fontAlgn="base" hangingPunct="1">
        <a:spcBef>
          <a:spcPct val="0"/>
        </a:spcBef>
        <a:spcAft>
          <a:spcPct val="0"/>
        </a:spcAft>
        <a:defRPr sz="3200">
          <a:solidFill>
            <a:srgbClr val="800000"/>
          </a:solidFill>
          <a:latin typeface="Times New Roman" pitchFamily="37" charset="0"/>
          <a:ea typeface="Geneva" pitchFamily="37" charset="-128"/>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Geneva" pitchFamily="37" charset="-128"/>
          <a:cs typeface="Geneva" pitchFamily="37" charset="-128"/>
        </a:defRPr>
      </a:lvl1pPr>
      <a:lvl2pPr marL="742950" indent="-28575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Geneva" pitchFamily="37" charset="-128"/>
          <a:cs typeface="Geneva" panose="020B0503030404040204" pitchFamily="34" charset="0"/>
        </a:defRPr>
      </a:lvl2pPr>
      <a:lvl3pPr marL="1143000" indent="-228600" algn="l" defTabSz="457200" rtl="0" eaLnBrk="1" fontAlgn="base" hangingPunct="1">
        <a:spcBef>
          <a:spcPct val="20000"/>
        </a:spcBef>
        <a:spcAft>
          <a:spcPct val="0"/>
        </a:spcAft>
        <a:buFont typeface="Arial" panose="020B0604020202020204" pitchFamily="34" charset="0"/>
        <a:buChar char="•"/>
        <a:defRPr kern="1200">
          <a:solidFill>
            <a:schemeClr val="tx1"/>
          </a:solidFill>
          <a:latin typeface="+mn-lt"/>
          <a:ea typeface="Geneva" pitchFamily="37" charset="-128"/>
          <a:cs typeface="Geneva" panose="020B0503030404040204" pitchFamily="34" charset="0"/>
        </a:defRPr>
      </a:lvl3pPr>
      <a:lvl4pPr marL="1600200" indent="-228600" algn="l" defTabSz="457200" rtl="0" eaLnBrk="1" fontAlgn="base" hangingPunct="1">
        <a:spcBef>
          <a:spcPct val="20000"/>
        </a:spcBef>
        <a:spcAft>
          <a:spcPct val="0"/>
        </a:spcAft>
        <a:buFont typeface="Arial" panose="020B0604020202020204" pitchFamily="34" charset="0"/>
        <a:buChar char="–"/>
        <a:defRPr sz="1600" kern="1200">
          <a:solidFill>
            <a:schemeClr val="tx1"/>
          </a:solidFill>
          <a:latin typeface="+mn-lt"/>
          <a:ea typeface="Geneva" pitchFamily="37" charset="-128"/>
          <a:cs typeface="Geneva" panose="020B0503030404040204" pitchFamily="34" charset="0"/>
        </a:defRPr>
      </a:lvl4pPr>
      <a:lvl5pPr marL="2057400" indent="-228600" algn="l" defTabSz="457200" rtl="0" eaLnBrk="1" fontAlgn="base" hangingPunct="1">
        <a:spcBef>
          <a:spcPct val="20000"/>
        </a:spcBef>
        <a:spcAft>
          <a:spcPct val="0"/>
        </a:spcAft>
        <a:buFont typeface="Arial" panose="020B0604020202020204" pitchFamily="34" charset="0"/>
        <a:buChar char="»"/>
        <a:defRPr sz="1600" kern="1200">
          <a:solidFill>
            <a:schemeClr val="tx1"/>
          </a:solidFill>
          <a:latin typeface="+mn-lt"/>
          <a:ea typeface="Geneva" pitchFamily="37" charset="-128"/>
          <a:cs typeface="Geneva" panose="020B050303040404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2567448"/>
            <a:ext cx="7772400" cy="668948"/>
          </a:xfrm>
        </p:spPr>
        <p:txBody>
          <a:bodyPr>
            <a:normAutofit fontScale="90000"/>
          </a:bodyPr>
          <a:lstStyle/>
          <a:p>
            <a:r>
              <a:rPr lang="en-US" dirty="0"/>
              <a:t>Understanding Your Patient Population and Patterns of Utilization</a:t>
            </a:r>
          </a:p>
        </p:txBody>
      </p:sp>
      <p:sp>
        <p:nvSpPr>
          <p:cNvPr id="4" name="Subtitle 3"/>
          <p:cNvSpPr>
            <a:spLocks noGrp="1"/>
          </p:cNvSpPr>
          <p:nvPr>
            <p:ph type="subTitle" idx="1"/>
          </p:nvPr>
        </p:nvSpPr>
        <p:spPr>
          <a:xfrm>
            <a:off x="1435527" y="3618271"/>
            <a:ext cx="6400800" cy="1140542"/>
          </a:xfrm>
        </p:spPr>
        <p:txBody>
          <a:bodyPr>
            <a:normAutofit fontScale="77500" lnSpcReduction="20000"/>
          </a:bodyPr>
          <a:lstStyle/>
          <a:p>
            <a:r>
              <a:rPr lang="en-US" dirty="0"/>
              <a:t>Modupe Idowu, MD</a:t>
            </a:r>
          </a:p>
          <a:p>
            <a:r>
              <a:rPr lang="en-US" dirty="0"/>
              <a:t>Professor</a:t>
            </a:r>
          </a:p>
          <a:p>
            <a:r>
              <a:rPr lang="en-US" dirty="0"/>
              <a:t>Director</a:t>
            </a:r>
          </a:p>
          <a:p>
            <a:r>
              <a:rPr lang="en-US" dirty="0"/>
              <a:t>UT Physicians Adult Sickle Cell Center</a:t>
            </a:r>
          </a:p>
          <a:p>
            <a:r>
              <a:rPr lang="en-US" dirty="0"/>
              <a:t>McGovern Medical School, Houston, Texas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B4F81-C14D-0718-D659-709195E97448}"/>
              </a:ext>
            </a:extLst>
          </p:cNvPr>
          <p:cNvSpPr>
            <a:spLocks noGrp="1"/>
          </p:cNvSpPr>
          <p:nvPr>
            <p:ph type="title"/>
          </p:nvPr>
        </p:nvSpPr>
        <p:spPr>
          <a:xfrm>
            <a:off x="334433" y="148252"/>
            <a:ext cx="8475133" cy="828312"/>
          </a:xfrm>
        </p:spPr>
        <p:txBody>
          <a:bodyPr/>
          <a:lstStyle/>
          <a:p>
            <a:r>
              <a:rPr lang="en-US" sz="2800" dirty="0"/>
              <a:t>Distribution of Total Expenditure Among Amerigroup Medicaid Patients with No Chronic Disease</a:t>
            </a:r>
          </a:p>
        </p:txBody>
      </p:sp>
      <p:graphicFrame>
        <p:nvGraphicFramePr>
          <p:cNvPr id="4" name="Content Placeholder 6">
            <a:extLst>
              <a:ext uri="{FF2B5EF4-FFF2-40B4-BE49-F238E27FC236}">
                <a16:creationId xmlns:a16="http://schemas.microsoft.com/office/drawing/2014/main" id="{415D4C9D-4252-3047-45BB-2F1B20D8BF5D}"/>
              </a:ext>
            </a:extLst>
          </p:cNvPr>
          <p:cNvGraphicFramePr>
            <a:graphicFrameLocks noGrp="1"/>
          </p:cNvGraphicFramePr>
          <p:nvPr>
            <p:ph idx="1"/>
            <p:extLst>
              <p:ext uri="{D42A27DB-BD31-4B8C-83A1-F6EECF244321}">
                <p14:modId xmlns:p14="http://schemas.microsoft.com/office/powerpoint/2010/main" val="3249369827"/>
              </p:ext>
            </p:extLst>
          </p:nvPr>
        </p:nvGraphicFramePr>
        <p:xfrm>
          <a:off x="728734" y="1078164"/>
          <a:ext cx="7686532" cy="359917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61428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A11F8-7259-910C-05A0-04EF4092AAF2}"/>
              </a:ext>
            </a:extLst>
          </p:cNvPr>
          <p:cNvSpPr>
            <a:spLocks noGrp="1"/>
          </p:cNvSpPr>
          <p:nvPr>
            <p:ph type="title"/>
          </p:nvPr>
        </p:nvSpPr>
        <p:spPr>
          <a:xfrm>
            <a:off x="457200" y="229324"/>
            <a:ext cx="8229600" cy="535154"/>
          </a:xfrm>
        </p:spPr>
        <p:txBody>
          <a:bodyPr/>
          <a:lstStyle/>
          <a:p>
            <a:r>
              <a:rPr lang="en-US" dirty="0"/>
              <a:t>Heath Care Utilization Among Amerigroup SCD Patients 2018</a:t>
            </a:r>
          </a:p>
        </p:txBody>
      </p:sp>
      <p:graphicFrame>
        <p:nvGraphicFramePr>
          <p:cNvPr id="4" name="Content Placeholder 4">
            <a:extLst>
              <a:ext uri="{FF2B5EF4-FFF2-40B4-BE49-F238E27FC236}">
                <a16:creationId xmlns:a16="http://schemas.microsoft.com/office/drawing/2014/main" id="{72D64D70-0D8A-65FE-ACB1-0265744C9D5A}"/>
              </a:ext>
            </a:extLst>
          </p:cNvPr>
          <p:cNvGraphicFramePr>
            <a:graphicFrameLocks noGrp="1"/>
          </p:cNvGraphicFramePr>
          <p:nvPr>
            <p:ph sz="half" idx="1"/>
            <p:extLst>
              <p:ext uri="{D42A27DB-BD31-4B8C-83A1-F6EECF244321}">
                <p14:modId xmlns:p14="http://schemas.microsoft.com/office/powerpoint/2010/main" val="2604715238"/>
              </p:ext>
            </p:extLst>
          </p:nvPr>
        </p:nvGraphicFramePr>
        <p:xfrm>
          <a:off x="457200" y="1409598"/>
          <a:ext cx="4026310" cy="31562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ontent Placeholder 5">
            <a:extLst>
              <a:ext uri="{FF2B5EF4-FFF2-40B4-BE49-F238E27FC236}">
                <a16:creationId xmlns:a16="http://schemas.microsoft.com/office/drawing/2014/main" id="{40DAFE3F-5493-D4CD-B3D6-613EA7CB3887}"/>
              </a:ext>
            </a:extLst>
          </p:cNvPr>
          <p:cNvGraphicFramePr>
            <a:graphicFrameLocks/>
          </p:cNvGraphicFramePr>
          <p:nvPr>
            <p:extLst>
              <p:ext uri="{D42A27DB-BD31-4B8C-83A1-F6EECF244321}">
                <p14:modId xmlns:p14="http://schemas.microsoft.com/office/powerpoint/2010/main" val="1835664182"/>
              </p:ext>
            </p:extLst>
          </p:nvPr>
        </p:nvGraphicFramePr>
        <p:xfrm>
          <a:off x="4689770" y="1423592"/>
          <a:ext cx="3997030" cy="31863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9029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DA19E-72E9-05BA-6DC1-ADD3435DCD53}"/>
              </a:ext>
            </a:extLst>
          </p:cNvPr>
          <p:cNvSpPr>
            <a:spLocks noGrp="1"/>
          </p:cNvSpPr>
          <p:nvPr>
            <p:ph type="title"/>
          </p:nvPr>
        </p:nvSpPr>
        <p:spPr>
          <a:xfrm>
            <a:off x="457200" y="259685"/>
            <a:ext cx="8229600" cy="535154"/>
          </a:xfrm>
        </p:spPr>
        <p:txBody>
          <a:bodyPr/>
          <a:lstStyle/>
          <a:p>
            <a:r>
              <a:rPr lang="en-US" dirty="0"/>
              <a:t>Health Care Utilization Among Amerigroup UTP SCD Patients During 2018-2019</a:t>
            </a:r>
          </a:p>
        </p:txBody>
      </p:sp>
      <p:graphicFrame>
        <p:nvGraphicFramePr>
          <p:cNvPr id="4" name="Content Placeholder 4">
            <a:extLst>
              <a:ext uri="{FF2B5EF4-FFF2-40B4-BE49-F238E27FC236}">
                <a16:creationId xmlns:a16="http://schemas.microsoft.com/office/drawing/2014/main" id="{BE1BA4EA-AC38-AFF1-05E2-B11F50071C1A}"/>
              </a:ext>
            </a:extLst>
          </p:cNvPr>
          <p:cNvGraphicFramePr>
            <a:graphicFrameLocks noGrp="1"/>
          </p:cNvGraphicFramePr>
          <p:nvPr>
            <p:ph sz="half" idx="1"/>
            <p:extLst>
              <p:ext uri="{D42A27DB-BD31-4B8C-83A1-F6EECF244321}">
                <p14:modId xmlns:p14="http://schemas.microsoft.com/office/powerpoint/2010/main" val="1079071494"/>
              </p:ext>
            </p:extLst>
          </p:nvPr>
        </p:nvGraphicFramePr>
        <p:xfrm>
          <a:off x="227759" y="1652063"/>
          <a:ext cx="4021924" cy="290261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ontent Placeholder 5">
            <a:extLst>
              <a:ext uri="{FF2B5EF4-FFF2-40B4-BE49-F238E27FC236}">
                <a16:creationId xmlns:a16="http://schemas.microsoft.com/office/drawing/2014/main" id="{A577FA4D-7AA3-3CB7-4FF6-AE432B708A54}"/>
              </a:ext>
            </a:extLst>
          </p:cNvPr>
          <p:cNvGraphicFramePr>
            <a:graphicFrameLocks/>
          </p:cNvGraphicFramePr>
          <p:nvPr>
            <p:extLst>
              <p:ext uri="{D42A27DB-BD31-4B8C-83A1-F6EECF244321}">
                <p14:modId xmlns:p14="http://schemas.microsoft.com/office/powerpoint/2010/main" val="3764151693"/>
              </p:ext>
            </p:extLst>
          </p:nvPr>
        </p:nvGraphicFramePr>
        <p:xfrm>
          <a:off x="4664876" y="1421464"/>
          <a:ext cx="4021924" cy="33638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81644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AA34A-5C0C-ADD0-AF25-5EEEF3103660}"/>
              </a:ext>
            </a:extLst>
          </p:cNvPr>
          <p:cNvSpPr>
            <a:spLocks noGrp="1"/>
          </p:cNvSpPr>
          <p:nvPr>
            <p:ph type="title"/>
          </p:nvPr>
        </p:nvSpPr>
        <p:spPr/>
        <p:txBody>
          <a:bodyPr/>
          <a:lstStyle/>
          <a:p>
            <a:r>
              <a:rPr lang="en-US" dirty="0"/>
              <a:t>QI Project: Problem</a:t>
            </a:r>
          </a:p>
        </p:txBody>
      </p:sp>
      <p:sp>
        <p:nvSpPr>
          <p:cNvPr id="3" name="Content Placeholder 2">
            <a:extLst>
              <a:ext uri="{FF2B5EF4-FFF2-40B4-BE49-F238E27FC236}">
                <a16:creationId xmlns:a16="http://schemas.microsoft.com/office/drawing/2014/main" id="{9696CE6B-91D2-56EE-73AF-98A94B02ECD0}"/>
              </a:ext>
            </a:extLst>
          </p:cNvPr>
          <p:cNvSpPr>
            <a:spLocks noGrp="1"/>
          </p:cNvSpPr>
          <p:nvPr>
            <p:ph idx="1"/>
          </p:nvPr>
        </p:nvSpPr>
        <p:spPr>
          <a:xfrm>
            <a:off x="457200" y="1108198"/>
            <a:ext cx="8229600" cy="3710927"/>
          </a:xfrm>
        </p:spPr>
        <p:txBody>
          <a:bodyPr/>
          <a:lstStyle/>
          <a:p>
            <a:r>
              <a:rPr lang="en-US" altLang="en-US" sz="2000" dirty="0"/>
              <a:t>Texas Children’s Hospital Sickle Cell Program lacks a formal transition process, including the absence of verbal communication with adult sickle cell disease (SCD) providers at time of transfer of care</a:t>
            </a:r>
          </a:p>
          <a:p>
            <a:endParaRPr lang="en-US" altLang="en-US" sz="2000" dirty="0"/>
          </a:p>
          <a:p>
            <a:r>
              <a:rPr lang="en-US" altLang="en-US" sz="2000" dirty="0"/>
              <a:t>Disparate mortality rates in young adults with SCD correspond with poor transition outcomes, including increased emergency health care utilization, discontinuation of disease-modifying therapies, and lack of knowledgeable adult providers </a:t>
            </a:r>
          </a:p>
          <a:p>
            <a:endParaRPr lang="en-US" dirty="0"/>
          </a:p>
        </p:txBody>
      </p:sp>
    </p:spTree>
    <p:extLst>
      <p:ext uri="{BB962C8B-B14F-4D97-AF65-F5344CB8AC3E}">
        <p14:creationId xmlns:p14="http://schemas.microsoft.com/office/powerpoint/2010/main" val="203104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3FA64-46CA-79C9-9996-3BA5E8DF7676}"/>
              </a:ext>
            </a:extLst>
          </p:cNvPr>
          <p:cNvSpPr>
            <a:spLocks noGrp="1"/>
          </p:cNvSpPr>
          <p:nvPr>
            <p:ph type="title"/>
          </p:nvPr>
        </p:nvSpPr>
        <p:spPr/>
        <p:txBody>
          <a:bodyPr/>
          <a:lstStyle/>
          <a:p>
            <a:r>
              <a:rPr lang="en-US" dirty="0"/>
              <a:t>QI Project: Description and Rationale</a:t>
            </a:r>
          </a:p>
        </p:txBody>
      </p:sp>
      <p:sp>
        <p:nvSpPr>
          <p:cNvPr id="3" name="Content Placeholder 2">
            <a:extLst>
              <a:ext uri="{FF2B5EF4-FFF2-40B4-BE49-F238E27FC236}">
                <a16:creationId xmlns:a16="http://schemas.microsoft.com/office/drawing/2014/main" id="{9E86F1D4-0586-A700-C004-448D8A78D8B4}"/>
              </a:ext>
            </a:extLst>
          </p:cNvPr>
          <p:cNvSpPr>
            <a:spLocks noGrp="1"/>
          </p:cNvSpPr>
          <p:nvPr>
            <p:ph idx="1"/>
          </p:nvPr>
        </p:nvSpPr>
        <p:spPr/>
        <p:txBody>
          <a:bodyPr/>
          <a:lstStyle/>
          <a:p>
            <a:pPr marL="457189" indent="-457189">
              <a:spcBef>
                <a:spcPct val="0"/>
              </a:spcBef>
              <a:buClr>
                <a:srgbClr val="FF0000"/>
              </a:buClr>
              <a:buFont typeface="Wingdings" panose="05000000000000000000" pitchFamily="2" charset="2"/>
              <a:buChar char="Ø"/>
            </a:pPr>
            <a:endParaRPr lang="en-US" altLang="en-US" sz="2000" dirty="0">
              <a:latin typeface="Cambria" pitchFamily="18" charset="0"/>
            </a:endParaRPr>
          </a:p>
          <a:p>
            <a:pPr>
              <a:spcBef>
                <a:spcPct val="0"/>
              </a:spcBef>
            </a:pPr>
            <a:r>
              <a:rPr lang="en-US" altLang="en-US" sz="2000" dirty="0">
                <a:latin typeface="Calibri" panose="020F0502020204030204" pitchFamily="34" charset="0"/>
                <a:ea typeface="Calibri" panose="020F0502020204030204" pitchFamily="34" charset="0"/>
                <a:cs typeface="Calibri" panose="020F0502020204030204" pitchFamily="34" charset="0"/>
              </a:rPr>
              <a:t>To develop a sustainable framework of information-sharing between pediatric and adult health care systems for transition-aged patients with SCD</a:t>
            </a:r>
          </a:p>
          <a:p>
            <a:pPr>
              <a:spcBef>
                <a:spcPct val="0"/>
              </a:spcBef>
            </a:pPr>
            <a:endParaRPr lang="en-US" altLang="en-US" sz="2000" dirty="0">
              <a:latin typeface="Calibri" panose="020F0502020204030204" pitchFamily="34" charset="0"/>
              <a:ea typeface="Calibri" panose="020F0502020204030204" pitchFamily="34" charset="0"/>
              <a:cs typeface="Calibri" panose="020F0502020204030204" pitchFamily="34" charset="0"/>
            </a:endParaRPr>
          </a:p>
          <a:p>
            <a:pPr>
              <a:spcBef>
                <a:spcPct val="0"/>
              </a:spcBef>
            </a:pPr>
            <a:endParaRPr lang="en-US" altLang="en-US" sz="2000" dirty="0">
              <a:latin typeface="Calibri" panose="020F0502020204030204" pitchFamily="34" charset="0"/>
              <a:ea typeface="Calibri" panose="020F0502020204030204" pitchFamily="34" charset="0"/>
              <a:cs typeface="Calibri" panose="020F0502020204030204" pitchFamily="34" charset="0"/>
            </a:endParaRPr>
          </a:p>
          <a:p>
            <a:pPr>
              <a:spcBef>
                <a:spcPct val="0"/>
              </a:spcBef>
            </a:pPr>
            <a:r>
              <a:rPr lang="en-US" altLang="en-US" sz="2000" dirty="0">
                <a:latin typeface="Calibri" panose="020F0502020204030204" pitchFamily="34" charset="0"/>
                <a:ea typeface="Calibri" panose="020F0502020204030204" pitchFamily="34" charset="0"/>
                <a:cs typeface="Calibri" panose="020F0502020204030204" pitchFamily="34" charset="0"/>
              </a:rPr>
              <a:t>A </a:t>
            </a:r>
            <a:r>
              <a:rPr lang="en-US" altLang="en-US" sz="2000" b="1" dirty="0">
                <a:latin typeface="Calibri" panose="020F0502020204030204" pitchFamily="34" charset="0"/>
                <a:ea typeface="Calibri" panose="020F0502020204030204" pitchFamily="34" charset="0"/>
                <a:cs typeface="Calibri" panose="020F0502020204030204" pitchFamily="34" charset="0"/>
              </a:rPr>
              <a:t>warm handoff </a:t>
            </a:r>
            <a:r>
              <a:rPr lang="en-US" altLang="en-US" sz="2000" dirty="0">
                <a:latin typeface="Calibri" panose="020F0502020204030204" pitchFamily="34" charset="0"/>
                <a:ea typeface="Calibri" panose="020F0502020204030204" pitchFamily="34" charset="0"/>
                <a:cs typeface="Calibri" panose="020F0502020204030204" pitchFamily="34" charset="0"/>
              </a:rPr>
              <a:t>is a strategy to improve successful transition between two health care facilities caring for patients with chronic illnesses, with the primary goal of reducing interruptions in care for young adults after transfer</a:t>
            </a:r>
          </a:p>
          <a:p>
            <a:endParaRPr lang="en-US" dirty="0"/>
          </a:p>
        </p:txBody>
      </p:sp>
    </p:spTree>
    <p:extLst>
      <p:ext uri="{BB962C8B-B14F-4D97-AF65-F5344CB8AC3E}">
        <p14:creationId xmlns:p14="http://schemas.microsoft.com/office/powerpoint/2010/main" val="36413766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DBAD6-B046-A3A2-CBCC-14531BCA58DF}"/>
              </a:ext>
            </a:extLst>
          </p:cNvPr>
          <p:cNvSpPr>
            <a:spLocks noGrp="1"/>
          </p:cNvSpPr>
          <p:nvPr>
            <p:ph type="title"/>
          </p:nvPr>
        </p:nvSpPr>
        <p:spPr/>
        <p:txBody>
          <a:bodyPr/>
          <a:lstStyle/>
          <a:p>
            <a:r>
              <a:rPr lang="en-US" dirty="0"/>
              <a:t>QI Project: Description and Rationale</a:t>
            </a:r>
          </a:p>
        </p:txBody>
      </p:sp>
      <p:pic>
        <p:nvPicPr>
          <p:cNvPr id="4" name="Picture 3">
            <a:extLst>
              <a:ext uri="{FF2B5EF4-FFF2-40B4-BE49-F238E27FC236}">
                <a16:creationId xmlns:a16="http://schemas.microsoft.com/office/drawing/2014/main" id="{063A1EF0-DE5A-6B15-4492-25F4FC5BCC5F}"/>
              </a:ext>
            </a:extLst>
          </p:cNvPr>
          <p:cNvPicPr>
            <a:picLocks noChangeAspect="1"/>
          </p:cNvPicPr>
          <p:nvPr/>
        </p:nvPicPr>
        <p:blipFill>
          <a:blip r:embed="rId2"/>
          <a:stretch>
            <a:fillRect/>
          </a:stretch>
        </p:blipFill>
        <p:spPr>
          <a:xfrm>
            <a:off x="81432" y="1415845"/>
            <a:ext cx="8967208" cy="3139489"/>
          </a:xfrm>
          <a:prstGeom prst="rect">
            <a:avLst/>
          </a:prstGeom>
        </p:spPr>
      </p:pic>
      <p:sp>
        <p:nvSpPr>
          <p:cNvPr id="5" name="Rectangle 3">
            <a:extLst>
              <a:ext uri="{FF2B5EF4-FFF2-40B4-BE49-F238E27FC236}">
                <a16:creationId xmlns:a16="http://schemas.microsoft.com/office/drawing/2014/main" id="{31DA9F76-5794-77C9-EB4E-2008593787CC}"/>
              </a:ext>
            </a:extLst>
          </p:cNvPr>
          <p:cNvSpPr txBox="1">
            <a:spLocks noChangeArrowheads="1"/>
          </p:cNvSpPr>
          <p:nvPr/>
        </p:nvSpPr>
        <p:spPr>
          <a:xfrm>
            <a:off x="999612" y="1191588"/>
            <a:ext cx="3306916" cy="573548"/>
          </a:xfrm>
          <a:prstGeom prst="rect">
            <a:avLst/>
          </a:prstGeom>
        </p:spPr>
        <p:txBody>
          <a:bodyPr vert="horz" lIns="121920" tIns="60960" rIns="121920" bIns="60960" rtlCol="0">
            <a:norm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05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9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pPr>
              <a:spcBef>
                <a:spcPct val="0"/>
              </a:spcBef>
            </a:pPr>
            <a:r>
              <a:rPr lang="en-US" altLang="en-US" sz="2400" dirty="0"/>
              <a:t>Current Process</a:t>
            </a:r>
            <a:endParaRPr lang="en-US" altLang="en-US" sz="2000" dirty="0"/>
          </a:p>
          <a:p>
            <a:pPr lvl="1">
              <a:lnSpc>
                <a:spcPct val="80000"/>
              </a:lnSpc>
            </a:pPr>
            <a:endParaRPr lang="en-US" altLang="en-US" sz="2000" dirty="0"/>
          </a:p>
          <a:p>
            <a:pPr lvl="1">
              <a:lnSpc>
                <a:spcPct val="80000"/>
              </a:lnSpc>
            </a:pPr>
            <a:endParaRPr lang="en-US" altLang="en-US" sz="1800" dirty="0"/>
          </a:p>
        </p:txBody>
      </p:sp>
    </p:spTree>
    <p:extLst>
      <p:ext uri="{BB962C8B-B14F-4D97-AF65-F5344CB8AC3E}">
        <p14:creationId xmlns:p14="http://schemas.microsoft.com/office/powerpoint/2010/main" val="17879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E097A-3EF7-2154-E33A-1DDC8D7B7CA7}"/>
              </a:ext>
            </a:extLst>
          </p:cNvPr>
          <p:cNvSpPr>
            <a:spLocks noGrp="1"/>
          </p:cNvSpPr>
          <p:nvPr>
            <p:ph type="title"/>
          </p:nvPr>
        </p:nvSpPr>
        <p:spPr/>
        <p:txBody>
          <a:bodyPr/>
          <a:lstStyle/>
          <a:p>
            <a:r>
              <a:rPr lang="en-US" dirty="0"/>
              <a:t>QI Project: Description and Rationale</a:t>
            </a:r>
          </a:p>
        </p:txBody>
      </p:sp>
      <p:sp>
        <p:nvSpPr>
          <p:cNvPr id="3" name="Content Placeholder 2">
            <a:extLst>
              <a:ext uri="{FF2B5EF4-FFF2-40B4-BE49-F238E27FC236}">
                <a16:creationId xmlns:a16="http://schemas.microsoft.com/office/drawing/2014/main" id="{BC844E5F-82CF-B07A-64A9-50A82DD63FB6}"/>
              </a:ext>
            </a:extLst>
          </p:cNvPr>
          <p:cNvSpPr>
            <a:spLocks noGrp="1"/>
          </p:cNvSpPr>
          <p:nvPr>
            <p:ph idx="1"/>
          </p:nvPr>
        </p:nvSpPr>
        <p:spPr>
          <a:xfrm>
            <a:off x="457200" y="1432573"/>
            <a:ext cx="8229600" cy="3710927"/>
          </a:xfrm>
        </p:spPr>
        <p:txBody>
          <a:bodyPr/>
          <a:lstStyle/>
          <a:p>
            <a:pPr>
              <a:spcBef>
                <a:spcPct val="0"/>
              </a:spcBef>
            </a:pPr>
            <a:r>
              <a:rPr lang="en-US" altLang="en-US" dirty="0">
                <a:latin typeface="Calibri" panose="020F0502020204030204" pitchFamily="34" charset="0"/>
                <a:ea typeface="Calibri" panose="020F0502020204030204" pitchFamily="34" charset="0"/>
                <a:cs typeface="Calibri" panose="020F0502020204030204" pitchFamily="34" charset="0"/>
              </a:rPr>
              <a:t>Current process relies on an empowered, organized, and motivated patient to navigate obstacles that may arise with access to care</a:t>
            </a:r>
          </a:p>
          <a:p>
            <a:pPr>
              <a:spcBef>
                <a:spcPct val="0"/>
              </a:spcBef>
            </a:pPr>
            <a:endParaRPr lang="en-US" altLang="en-US" dirty="0">
              <a:latin typeface="Calibri" panose="020F0502020204030204" pitchFamily="34" charset="0"/>
              <a:ea typeface="Calibri" panose="020F0502020204030204" pitchFamily="34" charset="0"/>
              <a:cs typeface="Calibri" panose="020F0502020204030204" pitchFamily="34" charset="0"/>
            </a:endParaRPr>
          </a:p>
          <a:p>
            <a:pPr>
              <a:spcBef>
                <a:spcPct val="0"/>
              </a:spcBef>
            </a:pPr>
            <a:r>
              <a:rPr lang="en-US" altLang="en-US" dirty="0">
                <a:latin typeface="Calibri" panose="020F0502020204030204" pitchFamily="34" charset="0"/>
                <a:ea typeface="Calibri" panose="020F0502020204030204" pitchFamily="34" charset="0"/>
                <a:cs typeface="Calibri" panose="020F0502020204030204" pitchFamily="34" charset="0"/>
              </a:rPr>
              <a:t> Of 11 adult SCD providers, only 1 offers comprehensive care</a:t>
            </a:r>
          </a:p>
          <a:p>
            <a:pPr marL="914377" lvl="1" indent="-457189">
              <a:spcBef>
                <a:spcPct val="0"/>
              </a:spcBef>
              <a:buClr>
                <a:srgbClr val="FF0000"/>
              </a:buClr>
              <a:buFont typeface="Wingdings" panose="05000000000000000000" pitchFamily="2" charset="2"/>
              <a:buChar char="Ø"/>
            </a:pPr>
            <a:endParaRPr lang="en-US" altLang="en-US" sz="2000" dirty="0">
              <a:latin typeface="Calibri" panose="020F0502020204030204" pitchFamily="34" charset="0"/>
              <a:ea typeface="Calibri" panose="020F0502020204030204" pitchFamily="34" charset="0"/>
              <a:cs typeface="Calibri" panose="020F0502020204030204" pitchFamily="34" charset="0"/>
            </a:endParaRPr>
          </a:p>
          <a:p>
            <a:pPr marL="457188" lvl="1" indent="0">
              <a:spcBef>
                <a:spcPct val="0"/>
              </a:spcBef>
              <a:buNone/>
            </a:pPr>
            <a:r>
              <a:rPr lang="en-US" altLang="en-US" sz="2000" dirty="0">
                <a:latin typeface="Calibri" panose="020F0502020204030204" pitchFamily="34" charset="0"/>
                <a:ea typeface="Calibri" panose="020F0502020204030204" pitchFamily="34" charset="0"/>
                <a:cs typeface="Calibri" panose="020F0502020204030204" pitchFamily="34" charset="0"/>
              </a:rPr>
              <a:t>- </a:t>
            </a:r>
            <a:r>
              <a:rPr lang="en-US" altLang="en-US" sz="2000" b="1" dirty="0">
                <a:latin typeface="Calibri" panose="020F0502020204030204" pitchFamily="34" charset="0"/>
                <a:ea typeface="Calibri" panose="020F0502020204030204" pitchFamily="34" charset="0"/>
                <a:cs typeface="Calibri" panose="020F0502020204030204" pitchFamily="34" charset="0"/>
              </a:rPr>
              <a:t>UT Physicians (UTP) Comprehensive Sickle Cell Center</a:t>
            </a:r>
          </a:p>
          <a:p>
            <a:pPr marL="914377" lvl="1" indent="-457189">
              <a:spcBef>
                <a:spcPct val="0"/>
              </a:spcBef>
              <a:buFont typeface="Wingdings" panose="05000000000000000000" pitchFamily="2" charset="2"/>
              <a:buChar char="Ø"/>
            </a:pPr>
            <a:endParaRPr lang="en-US" altLang="en-US" sz="2000" b="1" dirty="0">
              <a:latin typeface="Calibri" panose="020F0502020204030204" pitchFamily="34" charset="0"/>
              <a:ea typeface="Calibri" panose="020F0502020204030204" pitchFamily="34" charset="0"/>
              <a:cs typeface="Calibri" panose="020F0502020204030204" pitchFamily="34" charset="0"/>
            </a:endParaRPr>
          </a:p>
          <a:p>
            <a:pPr marL="457188" lvl="1" indent="0">
              <a:spcBef>
                <a:spcPct val="0"/>
              </a:spcBef>
              <a:buNone/>
            </a:pPr>
            <a:r>
              <a:rPr lang="en-US" altLang="en-US" sz="2000" dirty="0">
                <a:latin typeface="Calibri" panose="020F0502020204030204" pitchFamily="34" charset="0"/>
                <a:ea typeface="Calibri" panose="020F0502020204030204" pitchFamily="34" charset="0"/>
                <a:cs typeface="Calibri" panose="020F0502020204030204" pitchFamily="34" charset="0"/>
              </a:rPr>
              <a:t>- UTP transitioned to EPIC EHR system in May 2021</a:t>
            </a:r>
          </a:p>
        </p:txBody>
      </p:sp>
    </p:spTree>
    <p:extLst>
      <p:ext uri="{BB962C8B-B14F-4D97-AF65-F5344CB8AC3E}">
        <p14:creationId xmlns:p14="http://schemas.microsoft.com/office/powerpoint/2010/main" val="2706357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0CCC9-7E63-842C-972F-1E72ACD9CF2D}"/>
              </a:ext>
            </a:extLst>
          </p:cNvPr>
          <p:cNvSpPr>
            <a:spLocks noGrp="1"/>
          </p:cNvSpPr>
          <p:nvPr>
            <p:ph type="title"/>
          </p:nvPr>
        </p:nvSpPr>
        <p:spPr>
          <a:xfrm>
            <a:off x="457200" y="136302"/>
            <a:ext cx="8229600" cy="535154"/>
          </a:xfrm>
        </p:spPr>
        <p:txBody>
          <a:bodyPr/>
          <a:lstStyle/>
          <a:p>
            <a:r>
              <a:rPr lang="en-US" dirty="0"/>
              <a:t>Initial Activities</a:t>
            </a:r>
          </a:p>
        </p:txBody>
      </p:sp>
      <p:graphicFrame>
        <p:nvGraphicFramePr>
          <p:cNvPr id="4" name="Table 4">
            <a:extLst>
              <a:ext uri="{FF2B5EF4-FFF2-40B4-BE49-F238E27FC236}">
                <a16:creationId xmlns:a16="http://schemas.microsoft.com/office/drawing/2014/main" id="{3DA74B5C-139D-B382-81CE-19C74E318B22}"/>
              </a:ext>
            </a:extLst>
          </p:cNvPr>
          <p:cNvGraphicFramePr>
            <a:graphicFrameLocks noGrp="1"/>
          </p:cNvGraphicFramePr>
          <p:nvPr>
            <p:extLst>
              <p:ext uri="{D42A27DB-BD31-4B8C-83A1-F6EECF244321}">
                <p14:modId xmlns:p14="http://schemas.microsoft.com/office/powerpoint/2010/main" val="2270402902"/>
              </p:ext>
            </p:extLst>
          </p:nvPr>
        </p:nvGraphicFramePr>
        <p:xfrm>
          <a:off x="457200" y="727363"/>
          <a:ext cx="8229600" cy="3949618"/>
        </p:xfrm>
        <a:graphic>
          <a:graphicData uri="http://schemas.openxmlformats.org/drawingml/2006/table">
            <a:tbl>
              <a:tblPr firstRow="1" bandRow="1">
                <a:tableStyleId>{5940675A-B579-460E-94D1-54222C63F5DA}</a:tableStyleId>
              </a:tblPr>
              <a:tblGrid>
                <a:gridCol w="1091381">
                  <a:extLst>
                    <a:ext uri="{9D8B030D-6E8A-4147-A177-3AD203B41FA5}">
                      <a16:colId xmlns:a16="http://schemas.microsoft.com/office/drawing/2014/main" val="404571150"/>
                    </a:ext>
                  </a:extLst>
                </a:gridCol>
                <a:gridCol w="1844523">
                  <a:extLst>
                    <a:ext uri="{9D8B030D-6E8A-4147-A177-3AD203B41FA5}">
                      <a16:colId xmlns:a16="http://schemas.microsoft.com/office/drawing/2014/main" val="360425012"/>
                    </a:ext>
                  </a:extLst>
                </a:gridCol>
                <a:gridCol w="1828800">
                  <a:extLst>
                    <a:ext uri="{9D8B030D-6E8A-4147-A177-3AD203B41FA5}">
                      <a16:colId xmlns:a16="http://schemas.microsoft.com/office/drawing/2014/main" val="2347748635"/>
                    </a:ext>
                  </a:extLst>
                </a:gridCol>
                <a:gridCol w="1775901">
                  <a:extLst>
                    <a:ext uri="{9D8B030D-6E8A-4147-A177-3AD203B41FA5}">
                      <a16:colId xmlns:a16="http://schemas.microsoft.com/office/drawing/2014/main" val="449292484"/>
                    </a:ext>
                  </a:extLst>
                </a:gridCol>
                <a:gridCol w="1688995">
                  <a:extLst>
                    <a:ext uri="{9D8B030D-6E8A-4147-A177-3AD203B41FA5}">
                      <a16:colId xmlns:a16="http://schemas.microsoft.com/office/drawing/2014/main" val="2897579923"/>
                    </a:ext>
                  </a:extLst>
                </a:gridCol>
              </a:tblGrid>
              <a:tr h="383458">
                <a:tc>
                  <a:txBody>
                    <a:bodyPr/>
                    <a:lstStyle/>
                    <a:p>
                      <a:pPr algn="ctr"/>
                      <a:endParaRPr lang="en-US" b="1" dirty="0">
                        <a:solidFill>
                          <a:schemeClr val="bg1"/>
                        </a:solidFill>
                      </a:endParaRPr>
                    </a:p>
                  </a:txBody>
                  <a:tcPr anchor="ctr">
                    <a:solidFill>
                      <a:schemeClr val="accent2"/>
                    </a:solidFill>
                  </a:tcPr>
                </a:tc>
                <a:tc>
                  <a:txBody>
                    <a:bodyPr/>
                    <a:lstStyle/>
                    <a:p>
                      <a:pPr algn="ctr"/>
                      <a:r>
                        <a:rPr lang="en-US" b="1" dirty="0">
                          <a:solidFill>
                            <a:schemeClr val="bg1"/>
                          </a:solidFill>
                        </a:rPr>
                        <a:t>Aim 1</a:t>
                      </a:r>
                    </a:p>
                  </a:txBody>
                  <a:tcPr anchor="ctr">
                    <a:solidFill>
                      <a:schemeClr val="accent2"/>
                    </a:solidFill>
                  </a:tcPr>
                </a:tc>
                <a:tc>
                  <a:txBody>
                    <a:bodyPr/>
                    <a:lstStyle/>
                    <a:p>
                      <a:pPr algn="ctr"/>
                      <a:r>
                        <a:rPr lang="en-US" b="1" dirty="0">
                          <a:solidFill>
                            <a:schemeClr val="bg1"/>
                          </a:solidFill>
                        </a:rPr>
                        <a:t>Aim 2a</a:t>
                      </a:r>
                    </a:p>
                  </a:txBody>
                  <a:tcPr anchor="ctr">
                    <a:solidFill>
                      <a:schemeClr val="accent2"/>
                    </a:solidFill>
                  </a:tcPr>
                </a:tc>
                <a:tc>
                  <a:txBody>
                    <a:bodyPr/>
                    <a:lstStyle/>
                    <a:p>
                      <a:pPr algn="ctr"/>
                      <a:r>
                        <a:rPr lang="en-US" b="1" dirty="0">
                          <a:solidFill>
                            <a:schemeClr val="bg1"/>
                          </a:solidFill>
                        </a:rPr>
                        <a:t>Aim 2b</a:t>
                      </a:r>
                    </a:p>
                  </a:txBody>
                  <a:tcPr anchor="ctr">
                    <a:solidFill>
                      <a:schemeClr val="accent2"/>
                    </a:solidFill>
                  </a:tcPr>
                </a:tc>
                <a:tc>
                  <a:txBody>
                    <a:bodyPr/>
                    <a:lstStyle/>
                    <a:p>
                      <a:pPr algn="ctr"/>
                      <a:r>
                        <a:rPr lang="en-US" b="1" dirty="0">
                          <a:solidFill>
                            <a:schemeClr val="bg1"/>
                          </a:solidFill>
                        </a:rPr>
                        <a:t>Aim 2c</a:t>
                      </a:r>
                    </a:p>
                  </a:txBody>
                  <a:tcPr anchor="ctr">
                    <a:solidFill>
                      <a:schemeClr val="accent2"/>
                    </a:solidFill>
                  </a:tcPr>
                </a:tc>
                <a:extLst>
                  <a:ext uri="{0D108BD9-81ED-4DB2-BD59-A6C34878D82A}">
                    <a16:rowId xmlns:a16="http://schemas.microsoft.com/office/drawing/2014/main" val="1976779320"/>
                  </a:ext>
                </a:extLst>
              </a:tr>
              <a:tr h="597310">
                <a:tc>
                  <a:txBody>
                    <a:bodyPr/>
                    <a:lstStyle/>
                    <a:p>
                      <a:pPr algn="ctr"/>
                      <a:r>
                        <a:rPr lang="en-US" b="1" dirty="0">
                          <a:solidFill>
                            <a:schemeClr val="bg1"/>
                          </a:solidFill>
                        </a:rPr>
                        <a:t>Plan</a:t>
                      </a:r>
                    </a:p>
                  </a:txBody>
                  <a:tcPr anchor="ctr">
                    <a:solidFill>
                      <a:schemeClr val="accent2"/>
                    </a:solidFill>
                  </a:tcPr>
                </a:tc>
                <a:tc>
                  <a:txBody>
                    <a:bodyPr/>
                    <a:lstStyle/>
                    <a:p>
                      <a:pPr algn="l"/>
                      <a:r>
                        <a:rPr lang="en-US" sz="1200" dirty="0"/>
                        <a:t>Plan patient &amp; caregiver survey distribution; Plan &amp; schedule 4 focus groups</a:t>
                      </a:r>
                    </a:p>
                  </a:txBody>
                  <a:tcPr/>
                </a:tc>
                <a:tc>
                  <a:txBody>
                    <a:bodyPr/>
                    <a:lstStyle/>
                    <a:p>
                      <a:pPr algn="l"/>
                      <a:r>
                        <a:rPr lang="en-US" sz="1200" dirty="0"/>
                        <a:t>Plan EHR transfer summary note </a:t>
                      </a:r>
                      <a:r>
                        <a:rPr lang="en-US" sz="1200" dirty="0" err="1"/>
                        <a:t>smartphrases</a:t>
                      </a:r>
                      <a:endParaRPr lang="en-US" sz="1200" dirty="0"/>
                    </a:p>
                  </a:txBody>
                  <a:tcPr/>
                </a:tc>
                <a:tc>
                  <a:txBody>
                    <a:bodyPr/>
                    <a:lstStyle/>
                    <a:p>
                      <a:pPr algn="l"/>
                      <a:r>
                        <a:rPr lang="en-US" sz="1200" dirty="0"/>
                        <a:t>Identify key features of warm handoff process</a:t>
                      </a:r>
                    </a:p>
                  </a:txBody>
                  <a:tcPr/>
                </a:tc>
                <a:tc>
                  <a:txBody>
                    <a:bodyPr/>
                    <a:lstStyle/>
                    <a:p>
                      <a:pPr algn="l"/>
                      <a:r>
                        <a:rPr lang="en-US" sz="1200" dirty="0"/>
                        <a:t>Create education slides and learning session for providers/staff at TCH &amp; UTP</a:t>
                      </a:r>
                    </a:p>
                  </a:txBody>
                  <a:tcPr/>
                </a:tc>
                <a:extLst>
                  <a:ext uri="{0D108BD9-81ED-4DB2-BD59-A6C34878D82A}">
                    <a16:rowId xmlns:a16="http://schemas.microsoft.com/office/drawing/2014/main" val="2003195676"/>
                  </a:ext>
                </a:extLst>
              </a:tr>
              <a:tr h="597310">
                <a:tc>
                  <a:txBody>
                    <a:bodyPr/>
                    <a:lstStyle/>
                    <a:p>
                      <a:pPr algn="ctr"/>
                      <a:r>
                        <a:rPr lang="en-US" b="1" dirty="0">
                          <a:solidFill>
                            <a:schemeClr val="bg1"/>
                          </a:solidFill>
                        </a:rPr>
                        <a:t>Do</a:t>
                      </a:r>
                    </a:p>
                  </a:txBody>
                  <a:tcPr anchor="ctr">
                    <a:solidFill>
                      <a:schemeClr val="accent2"/>
                    </a:solidFill>
                  </a:tcPr>
                </a:tc>
                <a:tc>
                  <a:txBody>
                    <a:bodyPr/>
                    <a:lstStyle/>
                    <a:p>
                      <a:pPr algn="l"/>
                      <a:r>
                        <a:rPr lang="en-US" sz="1200" dirty="0"/>
                        <a:t>Distribute surveys; </a:t>
                      </a:r>
                    </a:p>
                    <a:p>
                      <a:pPr algn="l"/>
                      <a:r>
                        <a:rPr lang="en-US" sz="1200" dirty="0"/>
                        <a:t>Host 4 focus groups</a:t>
                      </a:r>
                    </a:p>
                  </a:txBody>
                  <a:tcPr/>
                </a:tc>
                <a:tc>
                  <a:txBody>
                    <a:bodyPr/>
                    <a:lstStyle/>
                    <a:p>
                      <a:pPr algn="l"/>
                      <a:r>
                        <a:rPr lang="en-US" sz="1200" dirty="0"/>
                        <a:t>Create and disseminate EHR note </a:t>
                      </a:r>
                      <a:r>
                        <a:rPr lang="en-US" sz="1200" dirty="0" err="1"/>
                        <a:t>smartphrases</a:t>
                      </a:r>
                      <a:endParaRPr lang="en-US" sz="1200" dirty="0"/>
                    </a:p>
                  </a:txBody>
                  <a:tcPr/>
                </a:tc>
                <a:tc>
                  <a:txBody>
                    <a:bodyPr/>
                    <a:lstStyle/>
                    <a:p>
                      <a:pPr algn="l"/>
                      <a:r>
                        <a:rPr lang="en-US" sz="1200" dirty="0"/>
                        <a:t>Design process map of warm handoff care conference</a:t>
                      </a:r>
                    </a:p>
                  </a:txBody>
                  <a:tcPr/>
                </a:tc>
                <a:tc>
                  <a:txBody>
                    <a:bodyPr/>
                    <a:lstStyle/>
                    <a:p>
                      <a:pPr algn="l"/>
                      <a:r>
                        <a:rPr lang="en-US" sz="1200" dirty="0"/>
                        <a:t>Present education at SCD team meetings and host learning session</a:t>
                      </a:r>
                    </a:p>
                  </a:txBody>
                  <a:tcPr/>
                </a:tc>
                <a:extLst>
                  <a:ext uri="{0D108BD9-81ED-4DB2-BD59-A6C34878D82A}">
                    <a16:rowId xmlns:a16="http://schemas.microsoft.com/office/drawing/2014/main" val="3619473683"/>
                  </a:ext>
                </a:extLst>
              </a:tr>
              <a:tr h="597310">
                <a:tc>
                  <a:txBody>
                    <a:bodyPr/>
                    <a:lstStyle/>
                    <a:p>
                      <a:pPr algn="ctr"/>
                      <a:r>
                        <a:rPr lang="en-US" b="1" dirty="0">
                          <a:solidFill>
                            <a:schemeClr val="bg1"/>
                          </a:solidFill>
                        </a:rPr>
                        <a:t>Study</a:t>
                      </a:r>
                    </a:p>
                  </a:txBody>
                  <a:tcPr anchor="ctr">
                    <a:solidFill>
                      <a:schemeClr val="accent2"/>
                    </a:solidFill>
                  </a:tcPr>
                </a:tc>
                <a:tc>
                  <a:txBody>
                    <a:bodyPr/>
                    <a:lstStyle/>
                    <a:p>
                      <a:pPr algn="l"/>
                      <a:r>
                        <a:rPr lang="en-US" sz="1200" dirty="0"/>
                        <a:t>Score surveys;</a:t>
                      </a:r>
                    </a:p>
                    <a:p>
                      <a:pPr algn="l"/>
                      <a:r>
                        <a:rPr lang="en-US" sz="1200" dirty="0"/>
                        <a:t>Assess group feedback</a:t>
                      </a:r>
                    </a:p>
                  </a:txBody>
                  <a:tcPr/>
                </a:tc>
                <a:tc>
                  <a:txBody>
                    <a:bodyPr/>
                    <a:lstStyle/>
                    <a:p>
                      <a:pPr algn="l"/>
                      <a:r>
                        <a:rPr lang="en-US" sz="1200" dirty="0"/>
                        <a:t>Review TCH &amp; UTP provider/staff feedback</a:t>
                      </a:r>
                    </a:p>
                  </a:txBody>
                  <a:tcPr/>
                </a:tc>
                <a:tc>
                  <a:txBody>
                    <a:bodyPr/>
                    <a:lstStyle/>
                    <a:p>
                      <a:pPr algn="l"/>
                      <a:r>
                        <a:rPr lang="en-US" sz="1200" dirty="0"/>
                        <a:t>Review feedback from patient, caregiver, provider/staff</a:t>
                      </a:r>
                    </a:p>
                  </a:txBody>
                  <a:tcPr/>
                </a:tc>
                <a:tc>
                  <a:txBody>
                    <a:bodyPr/>
                    <a:lstStyle/>
                    <a:p>
                      <a:pPr algn="l"/>
                      <a:r>
                        <a:rPr lang="en-US" sz="1200" dirty="0"/>
                        <a:t>Review post-session feedback</a:t>
                      </a:r>
                    </a:p>
                  </a:txBody>
                  <a:tcPr/>
                </a:tc>
                <a:extLst>
                  <a:ext uri="{0D108BD9-81ED-4DB2-BD59-A6C34878D82A}">
                    <a16:rowId xmlns:a16="http://schemas.microsoft.com/office/drawing/2014/main" val="1088019241"/>
                  </a:ext>
                </a:extLst>
              </a:tr>
              <a:tr h="597310">
                <a:tc>
                  <a:txBody>
                    <a:bodyPr/>
                    <a:lstStyle/>
                    <a:p>
                      <a:pPr algn="ctr"/>
                      <a:r>
                        <a:rPr lang="en-US" b="1" dirty="0">
                          <a:solidFill>
                            <a:schemeClr val="bg1"/>
                          </a:solidFill>
                        </a:rPr>
                        <a:t>Act</a:t>
                      </a:r>
                    </a:p>
                  </a:txBody>
                  <a:tcPr anchor="ctr">
                    <a:solidFill>
                      <a:schemeClr val="accent2"/>
                    </a:solidFill>
                  </a:tcPr>
                </a:tc>
                <a:tc>
                  <a:txBody>
                    <a:bodyPr/>
                    <a:lstStyle/>
                    <a:p>
                      <a:pPr algn="l"/>
                      <a:r>
                        <a:rPr lang="en-US" sz="1200" dirty="0"/>
                        <a:t>Rank lowest scoring survey topics; Organize &amp; report focus group themes</a:t>
                      </a:r>
                    </a:p>
                  </a:txBody>
                  <a:tcPr/>
                </a:tc>
                <a:tc>
                  <a:txBody>
                    <a:bodyPr/>
                    <a:lstStyle/>
                    <a:p>
                      <a:pPr algn="l"/>
                      <a:r>
                        <a:rPr lang="en-US" sz="1200" dirty="0"/>
                        <a:t>Revise/improve EHR note </a:t>
                      </a:r>
                      <a:r>
                        <a:rPr lang="en-US" sz="1200" dirty="0" err="1"/>
                        <a:t>smartphrases</a:t>
                      </a:r>
                      <a:endParaRPr lang="en-US" sz="1200" dirty="0"/>
                    </a:p>
                  </a:txBody>
                  <a:tcPr/>
                </a:tc>
                <a:tc>
                  <a:txBody>
                    <a:bodyPr/>
                    <a:lstStyle/>
                    <a:p>
                      <a:pPr algn="l"/>
                      <a:r>
                        <a:rPr lang="en-US" sz="1200" dirty="0"/>
                        <a:t>Revise/improve warm handoff process map</a:t>
                      </a:r>
                    </a:p>
                  </a:txBody>
                  <a:tcPr/>
                </a:tc>
                <a:tc>
                  <a:txBody>
                    <a:bodyPr/>
                    <a:lstStyle/>
                    <a:p>
                      <a:pPr algn="l"/>
                      <a:r>
                        <a:rPr lang="en-US" sz="1200" dirty="0"/>
                        <a:t>Revise/improve EHR note </a:t>
                      </a:r>
                      <a:r>
                        <a:rPr lang="en-US" sz="1200" dirty="0" err="1"/>
                        <a:t>smartphrases</a:t>
                      </a:r>
                      <a:r>
                        <a:rPr lang="en-US" sz="1200" dirty="0"/>
                        <a:t> and warm handoff process map</a:t>
                      </a:r>
                    </a:p>
                  </a:txBody>
                  <a:tcPr/>
                </a:tc>
                <a:extLst>
                  <a:ext uri="{0D108BD9-81ED-4DB2-BD59-A6C34878D82A}">
                    <a16:rowId xmlns:a16="http://schemas.microsoft.com/office/drawing/2014/main" val="1829157381"/>
                  </a:ext>
                </a:extLst>
              </a:tr>
              <a:tr h="597310">
                <a:tc>
                  <a:txBody>
                    <a:bodyPr/>
                    <a:lstStyle/>
                    <a:p>
                      <a:pPr algn="ctr"/>
                      <a:r>
                        <a:rPr lang="en-US" b="1" dirty="0">
                          <a:solidFill>
                            <a:schemeClr val="bg1"/>
                          </a:solidFill>
                        </a:rPr>
                        <a:t>Lean Tools</a:t>
                      </a:r>
                    </a:p>
                  </a:txBody>
                  <a:tcPr anchor="ctr">
                    <a:solidFill>
                      <a:schemeClr val="accent2"/>
                    </a:solidFill>
                  </a:tcPr>
                </a:tc>
                <a:tc>
                  <a:txBody>
                    <a:bodyPr/>
                    <a:lstStyle/>
                    <a:p>
                      <a:pPr algn="l"/>
                      <a:endParaRPr lang="en-US" sz="1200"/>
                    </a:p>
                  </a:txBody>
                  <a:tcPr/>
                </a:tc>
                <a:tc>
                  <a:txBody>
                    <a:bodyPr/>
                    <a:lstStyle/>
                    <a:p>
                      <a:pPr algn="l"/>
                      <a:endParaRPr lang="en-US" sz="1200"/>
                    </a:p>
                  </a:txBody>
                  <a:tcPr/>
                </a:tc>
                <a:tc>
                  <a:txBody>
                    <a:bodyPr/>
                    <a:lstStyle/>
                    <a:p>
                      <a:pPr algn="l"/>
                      <a:r>
                        <a:rPr lang="en-US" sz="1200" dirty="0"/>
                        <a:t>Spaghetti diagrams;</a:t>
                      </a:r>
                    </a:p>
                    <a:p>
                      <a:pPr algn="l"/>
                      <a:r>
                        <a:rPr lang="en-US" sz="1200" dirty="0"/>
                        <a:t>Value-stream maps;</a:t>
                      </a:r>
                    </a:p>
                    <a:p>
                      <a:pPr algn="l"/>
                      <a:r>
                        <a:rPr lang="en-US" sz="1200" dirty="0"/>
                        <a:t>Operational manual</a:t>
                      </a:r>
                    </a:p>
                  </a:txBody>
                  <a:tcPr/>
                </a:tc>
                <a:tc>
                  <a:txBody>
                    <a:bodyPr/>
                    <a:lstStyle/>
                    <a:p>
                      <a:pPr algn="l"/>
                      <a:endParaRPr lang="en-US" sz="1200" dirty="0"/>
                    </a:p>
                  </a:txBody>
                  <a:tcPr/>
                </a:tc>
                <a:extLst>
                  <a:ext uri="{0D108BD9-81ED-4DB2-BD59-A6C34878D82A}">
                    <a16:rowId xmlns:a16="http://schemas.microsoft.com/office/drawing/2014/main" val="1763036321"/>
                  </a:ext>
                </a:extLst>
              </a:tr>
            </a:tbl>
          </a:graphicData>
        </a:graphic>
      </p:graphicFrame>
    </p:spTree>
    <p:extLst>
      <p:ext uri="{BB962C8B-B14F-4D97-AF65-F5344CB8AC3E}">
        <p14:creationId xmlns:p14="http://schemas.microsoft.com/office/powerpoint/2010/main" val="4975366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F63C6-BE23-5329-59C5-C89629B71C46}"/>
              </a:ext>
            </a:extLst>
          </p:cNvPr>
          <p:cNvSpPr>
            <a:spLocks noGrp="1"/>
          </p:cNvSpPr>
          <p:nvPr>
            <p:ph type="title"/>
          </p:nvPr>
        </p:nvSpPr>
        <p:spPr/>
        <p:txBody>
          <a:bodyPr/>
          <a:lstStyle/>
          <a:p>
            <a:r>
              <a:rPr lang="en-US" dirty="0"/>
              <a:t>Expected Outcomes and Benefits</a:t>
            </a:r>
          </a:p>
        </p:txBody>
      </p:sp>
      <p:sp>
        <p:nvSpPr>
          <p:cNvPr id="3" name="Content Placeholder 2">
            <a:extLst>
              <a:ext uri="{FF2B5EF4-FFF2-40B4-BE49-F238E27FC236}">
                <a16:creationId xmlns:a16="http://schemas.microsoft.com/office/drawing/2014/main" id="{AF7BB111-6F7C-FCE7-069A-CF1B4B70D395}"/>
              </a:ext>
            </a:extLst>
          </p:cNvPr>
          <p:cNvSpPr>
            <a:spLocks noGrp="1"/>
          </p:cNvSpPr>
          <p:nvPr>
            <p:ph idx="1"/>
          </p:nvPr>
        </p:nvSpPr>
        <p:spPr>
          <a:xfrm>
            <a:off x="457200" y="1262666"/>
            <a:ext cx="8229600" cy="3279838"/>
          </a:xfrm>
        </p:spPr>
        <p:txBody>
          <a:bodyPr/>
          <a:lstStyle/>
          <a:p>
            <a:pPr>
              <a:spcBef>
                <a:spcPct val="0"/>
              </a:spcBef>
            </a:pPr>
            <a:r>
              <a:rPr lang="en-US" altLang="en-US" sz="2000" dirty="0">
                <a:latin typeface="Calibri" panose="020F0502020204030204" pitchFamily="34" charset="0"/>
                <a:ea typeface="Calibri" panose="020F0502020204030204" pitchFamily="34" charset="0"/>
                <a:cs typeface="Calibri" panose="020F0502020204030204" pitchFamily="34" charset="0"/>
              </a:rPr>
              <a:t>Patients would benefit from coordinated assistance with transfer</a:t>
            </a:r>
          </a:p>
          <a:p>
            <a:pPr>
              <a:spcBef>
                <a:spcPct val="0"/>
              </a:spcBef>
            </a:pPr>
            <a:endParaRPr lang="en-US" altLang="en-US" sz="2000" dirty="0">
              <a:latin typeface="Calibri" panose="020F0502020204030204" pitchFamily="34" charset="0"/>
              <a:ea typeface="Calibri" panose="020F0502020204030204" pitchFamily="34" charset="0"/>
              <a:cs typeface="Calibri" panose="020F0502020204030204" pitchFamily="34" charset="0"/>
            </a:endParaRPr>
          </a:p>
          <a:p>
            <a:pPr>
              <a:spcBef>
                <a:spcPct val="0"/>
              </a:spcBef>
            </a:pPr>
            <a:endParaRPr lang="en-US" altLang="en-US" sz="2000" dirty="0">
              <a:latin typeface="Calibri" panose="020F0502020204030204" pitchFamily="34" charset="0"/>
              <a:ea typeface="Calibri" panose="020F0502020204030204" pitchFamily="34" charset="0"/>
              <a:cs typeface="Calibri" panose="020F0502020204030204" pitchFamily="34" charset="0"/>
            </a:endParaRPr>
          </a:p>
          <a:p>
            <a:pPr>
              <a:spcBef>
                <a:spcPct val="0"/>
              </a:spcBef>
            </a:pPr>
            <a:r>
              <a:rPr lang="en-US" altLang="en-US" sz="2000" dirty="0">
                <a:latin typeface="Calibri" panose="020F0502020204030204" pitchFamily="34" charset="0"/>
                <a:ea typeface="Calibri" panose="020F0502020204030204" pitchFamily="34" charset="0"/>
                <a:cs typeface="Calibri" panose="020F0502020204030204" pitchFamily="34" charset="0"/>
              </a:rPr>
              <a:t>Providers would benefit from establishing a means for formal communication between pediatric and adult healthcare systems</a:t>
            </a:r>
          </a:p>
          <a:p>
            <a:pPr>
              <a:spcBef>
                <a:spcPct val="0"/>
              </a:spcBef>
            </a:pPr>
            <a:endParaRPr lang="en-US" altLang="en-US" sz="2000" dirty="0">
              <a:latin typeface="Calibri" panose="020F0502020204030204" pitchFamily="34" charset="0"/>
              <a:ea typeface="Calibri" panose="020F0502020204030204" pitchFamily="34" charset="0"/>
              <a:cs typeface="Calibri" panose="020F0502020204030204" pitchFamily="34" charset="0"/>
            </a:endParaRPr>
          </a:p>
          <a:p>
            <a:pPr>
              <a:spcBef>
                <a:spcPct val="0"/>
              </a:spcBef>
            </a:pPr>
            <a:endParaRPr lang="en-US" altLang="en-US" sz="2000" dirty="0">
              <a:latin typeface="Calibri" panose="020F0502020204030204" pitchFamily="34" charset="0"/>
              <a:ea typeface="Calibri" panose="020F0502020204030204" pitchFamily="34" charset="0"/>
              <a:cs typeface="Calibri" panose="020F0502020204030204" pitchFamily="34" charset="0"/>
            </a:endParaRPr>
          </a:p>
          <a:p>
            <a:pPr>
              <a:spcBef>
                <a:spcPct val="0"/>
              </a:spcBef>
            </a:pPr>
            <a:r>
              <a:rPr lang="en-US" altLang="en-US" sz="2000" dirty="0">
                <a:latin typeface="Calibri" panose="020F0502020204030204" pitchFamily="34" charset="0"/>
                <a:ea typeface="Calibri" panose="020F0502020204030204" pitchFamily="34" charset="0"/>
                <a:cs typeface="Calibri" panose="020F0502020204030204" pitchFamily="34" charset="0"/>
              </a:rPr>
              <a:t>Transfer process enhanced by tracking post-transfer outcomes</a:t>
            </a:r>
            <a:endParaRPr lang="en-US" altLang="en-US" sz="2400" dirty="0">
              <a:latin typeface="Calibri" panose="020F0502020204030204" pitchFamily="34" charset="0"/>
              <a:ea typeface="Calibri" panose="020F0502020204030204" pitchFamily="34" charset="0"/>
              <a:cs typeface="Calibri" panose="020F0502020204030204" pitchFamily="34" charset="0"/>
            </a:endParaRPr>
          </a:p>
          <a:p>
            <a:endParaRPr lang="en-US"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098480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348BD-C8D9-457C-A980-C1B786795AD0}"/>
              </a:ext>
            </a:extLst>
          </p:cNvPr>
          <p:cNvSpPr>
            <a:spLocks noGrp="1"/>
          </p:cNvSpPr>
          <p:nvPr>
            <p:ph type="title"/>
          </p:nvPr>
        </p:nvSpPr>
        <p:spPr/>
        <p:txBody>
          <a:bodyPr/>
          <a:lstStyle/>
          <a:p>
            <a:r>
              <a:rPr lang="en-US" dirty="0"/>
              <a:t>Project Aim</a:t>
            </a:r>
          </a:p>
        </p:txBody>
      </p:sp>
      <p:sp>
        <p:nvSpPr>
          <p:cNvPr id="3" name="Content Placeholder 2">
            <a:extLst>
              <a:ext uri="{FF2B5EF4-FFF2-40B4-BE49-F238E27FC236}">
                <a16:creationId xmlns:a16="http://schemas.microsoft.com/office/drawing/2014/main" id="{8A52F3C9-FCC0-55D4-35B6-C023E7616103}"/>
              </a:ext>
            </a:extLst>
          </p:cNvPr>
          <p:cNvSpPr>
            <a:spLocks noGrp="1"/>
          </p:cNvSpPr>
          <p:nvPr>
            <p:ph idx="1"/>
          </p:nvPr>
        </p:nvSpPr>
        <p:spPr>
          <a:xfrm>
            <a:off x="457200" y="1262665"/>
            <a:ext cx="8229600" cy="3710927"/>
          </a:xfrm>
        </p:spPr>
        <p:txBody>
          <a:bodyPr/>
          <a:lstStyle/>
          <a:p>
            <a:pPr>
              <a:spcBef>
                <a:spcPct val="0"/>
              </a:spcBef>
            </a:pPr>
            <a:r>
              <a:rPr lang="en-US" altLang="en-US" dirty="0">
                <a:latin typeface="Calibri" panose="020F0502020204030204" pitchFamily="34" charset="0"/>
                <a:ea typeface="Calibri" panose="020F0502020204030204" pitchFamily="34" charset="0"/>
                <a:cs typeface="Calibri" panose="020F0502020204030204" pitchFamily="34" charset="0"/>
              </a:rPr>
              <a:t>To create a sustainable warm handoff strategy between our pediatric SCD site (TCH) and Houston’s only comprehensive adult SCD site (UTP) by optimizing EHR information-sharing and extending the period of establishing transition readiness beyond the transfer date</a:t>
            </a:r>
          </a:p>
        </p:txBody>
      </p:sp>
    </p:spTree>
    <p:extLst>
      <p:ext uri="{BB962C8B-B14F-4D97-AF65-F5344CB8AC3E}">
        <p14:creationId xmlns:p14="http://schemas.microsoft.com/office/powerpoint/2010/main" val="3435093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D5344-75B9-9ED6-5B70-4CB85D0F7C72}"/>
              </a:ext>
            </a:extLst>
          </p:cNvPr>
          <p:cNvSpPr>
            <a:spLocks noGrp="1"/>
          </p:cNvSpPr>
          <p:nvPr>
            <p:ph type="title"/>
          </p:nvPr>
        </p:nvSpPr>
        <p:spPr>
          <a:xfrm>
            <a:off x="457200" y="386998"/>
            <a:ext cx="8229600" cy="535154"/>
          </a:xfrm>
        </p:spPr>
        <p:txBody>
          <a:bodyPr/>
          <a:lstStyle/>
          <a:p>
            <a:r>
              <a:rPr lang="en-US" dirty="0"/>
              <a:t>Introduction</a:t>
            </a:r>
          </a:p>
        </p:txBody>
      </p:sp>
      <p:sp>
        <p:nvSpPr>
          <p:cNvPr id="3" name="Content Placeholder 2">
            <a:extLst>
              <a:ext uri="{FF2B5EF4-FFF2-40B4-BE49-F238E27FC236}">
                <a16:creationId xmlns:a16="http://schemas.microsoft.com/office/drawing/2014/main" id="{B5981B14-0ECB-A663-EAC9-8ECF1AC8D859}"/>
              </a:ext>
            </a:extLst>
          </p:cNvPr>
          <p:cNvSpPr>
            <a:spLocks noGrp="1"/>
          </p:cNvSpPr>
          <p:nvPr>
            <p:ph idx="1"/>
          </p:nvPr>
        </p:nvSpPr>
        <p:spPr>
          <a:xfrm>
            <a:off x="457200" y="1116887"/>
            <a:ext cx="8517467" cy="3710927"/>
          </a:xfrm>
        </p:spPr>
        <p:txBody>
          <a:bodyPr/>
          <a:lstStyle/>
          <a:p>
            <a:pPr>
              <a:spcBef>
                <a:spcPts val="0"/>
              </a:spcBef>
              <a:spcAft>
                <a:spcPts val="1200"/>
              </a:spcAft>
            </a:pPr>
            <a:r>
              <a:rPr lang="en-US" sz="2000" dirty="0"/>
              <a:t>A patient population is a collection of individuals living with certain illnesses and conditions</a:t>
            </a:r>
          </a:p>
          <a:p>
            <a:pPr>
              <a:spcBef>
                <a:spcPts val="0"/>
              </a:spcBef>
              <a:spcAft>
                <a:spcPts val="1200"/>
              </a:spcAft>
            </a:pPr>
            <a:r>
              <a:rPr lang="en-US" sz="2000" dirty="0"/>
              <a:t>Demographic and geographic features help define patient populations</a:t>
            </a:r>
          </a:p>
          <a:p>
            <a:pPr>
              <a:spcBef>
                <a:spcPts val="0"/>
              </a:spcBef>
              <a:spcAft>
                <a:spcPts val="1200"/>
              </a:spcAft>
            </a:pPr>
            <a:r>
              <a:rPr lang="en-US" sz="2000" dirty="0"/>
              <a:t>In order to offer the right care at the right time and for the right price, health care providers must analyze patient outcomes based on patient population as they define it </a:t>
            </a:r>
          </a:p>
          <a:p>
            <a:pPr>
              <a:spcBef>
                <a:spcPts val="0"/>
              </a:spcBef>
              <a:spcAft>
                <a:spcPts val="1200"/>
              </a:spcAft>
            </a:pPr>
            <a:r>
              <a:rPr lang="en-US" sz="2000" dirty="0"/>
              <a:t>Patient demographic data refers to all non-clinical data about a patient, including name, date of birth, address, phone number, zip code, sex, and race</a:t>
            </a:r>
          </a:p>
        </p:txBody>
      </p:sp>
    </p:spTree>
    <p:extLst>
      <p:ext uri="{BB962C8B-B14F-4D97-AF65-F5344CB8AC3E}">
        <p14:creationId xmlns:p14="http://schemas.microsoft.com/office/powerpoint/2010/main" val="23562680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3D1A4-FA9A-3908-221C-C8A6497C6D75}"/>
              </a:ext>
            </a:extLst>
          </p:cNvPr>
          <p:cNvSpPr>
            <a:spLocks noGrp="1"/>
          </p:cNvSpPr>
          <p:nvPr>
            <p:ph type="title"/>
          </p:nvPr>
        </p:nvSpPr>
        <p:spPr/>
        <p:txBody>
          <a:bodyPr/>
          <a:lstStyle/>
          <a:p>
            <a:r>
              <a:rPr lang="en-US" dirty="0"/>
              <a:t>Key Stakeholders</a:t>
            </a:r>
          </a:p>
        </p:txBody>
      </p:sp>
      <p:sp>
        <p:nvSpPr>
          <p:cNvPr id="3" name="Content Placeholder 2">
            <a:extLst>
              <a:ext uri="{FF2B5EF4-FFF2-40B4-BE49-F238E27FC236}">
                <a16:creationId xmlns:a16="http://schemas.microsoft.com/office/drawing/2014/main" id="{470EBA05-6CEA-BE60-9D02-C0C67919870F}"/>
              </a:ext>
            </a:extLst>
          </p:cNvPr>
          <p:cNvSpPr>
            <a:spLocks noGrp="1"/>
          </p:cNvSpPr>
          <p:nvPr>
            <p:ph idx="1"/>
          </p:nvPr>
        </p:nvSpPr>
        <p:spPr>
          <a:xfrm>
            <a:off x="457200" y="1098366"/>
            <a:ext cx="8229600" cy="3710927"/>
          </a:xfrm>
        </p:spPr>
        <p:txBody>
          <a:bodyPr/>
          <a:lstStyle/>
          <a:p>
            <a:pPr marL="457200" indent="-457200">
              <a:spcBef>
                <a:spcPct val="0"/>
              </a:spcBef>
              <a:buFont typeface="Wingdings" panose="05000000000000000000" pitchFamily="2" charset="2"/>
              <a:buChar char="q"/>
            </a:pPr>
            <a:r>
              <a:rPr lang="en-US" altLang="en-US" dirty="0">
                <a:latin typeface="Calibri" panose="020F0502020204030204" pitchFamily="34" charset="0"/>
                <a:ea typeface="Calibri" panose="020F0502020204030204" pitchFamily="34" charset="0"/>
                <a:cs typeface="Calibri" panose="020F0502020204030204" pitchFamily="34" charset="0"/>
              </a:rPr>
              <a:t>Whose input and support will this project require? </a:t>
            </a:r>
          </a:p>
          <a:p>
            <a:pPr marL="800088" lvl="1" indent="-342900">
              <a:spcBef>
                <a:spcPct val="0"/>
              </a:spcBef>
              <a:buFont typeface="Arial" panose="020B0604020202020204" pitchFamily="34" charset="0"/>
              <a:buChar char="•"/>
            </a:pPr>
            <a:r>
              <a:rPr lang="en-US" altLang="en-US" sz="2000" dirty="0">
                <a:latin typeface="Calibri" panose="020F0502020204030204" pitchFamily="34" charset="0"/>
                <a:ea typeface="Calibri" panose="020F0502020204030204" pitchFamily="34" charset="0"/>
                <a:cs typeface="Calibri" panose="020F0502020204030204" pitchFamily="34" charset="0"/>
              </a:rPr>
              <a:t>Patients</a:t>
            </a:r>
          </a:p>
          <a:p>
            <a:pPr marL="800088" lvl="1" indent="-342900">
              <a:spcBef>
                <a:spcPct val="0"/>
              </a:spcBef>
              <a:buFont typeface="Arial" panose="020B0604020202020204" pitchFamily="34" charset="0"/>
              <a:buChar char="•"/>
            </a:pPr>
            <a:r>
              <a:rPr lang="en-US" altLang="en-US" sz="2000" dirty="0">
                <a:latin typeface="Calibri" panose="020F0502020204030204" pitchFamily="34" charset="0"/>
                <a:ea typeface="Calibri" panose="020F0502020204030204" pitchFamily="34" charset="0"/>
                <a:cs typeface="Calibri" panose="020F0502020204030204" pitchFamily="34" charset="0"/>
              </a:rPr>
              <a:t>Caregivers</a:t>
            </a:r>
          </a:p>
          <a:p>
            <a:pPr marL="800088" lvl="1" indent="-342900">
              <a:spcBef>
                <a:spcPct val="0"/>
              </a:spcBef>
              <a:buFont typeface="Arial" panose="020B0604020202020204" pitchFamily="34" charset="0"/>
              <a:buChar char="•"/>
            </a:pPr>
            <a:r>
              <a:rPr lang="en-US" altLang="en-US" sz="2000" dirty="0">
                <a:latin typeface="Calibri" panose="020F0502020204030204" pitchFamily="34" charset="0"/>
                <a:ea typeface="Calibri" panose="020F0502020204030204" pitchFamily="34" charset="0"/>
                <a:cs typeface="Calibri" panose="020F0502020204030204" pitchFamily="34" charset="0"/>
              </a:rPr>
              <a:t>TCH SCD providers/staff</a:t>
            </a:r>
          </a:p>
          <a:p>
            <a:pPr marL="800088" lvl="1" indent="-342900">
              <a:spcBef>
                <a:spcPct val="0"/>
              </a:spcBef>
              <a:buFont typeface="Arial" panose="020B0604020202020204" pitchFamily="34" charset="0"/>
              <a:buChar char="•"/>
            </a:pPr>
            <a:r>
              <a:rPr lang="en-US" altLang="en-US" sz="2000" dirty="0">
                <a:latin typeface="Calibri" panose="020F0502020204030204" pitchFamily="34" charset="0"/>
                <a:ea typeface="Calibri" panose="020F0502020204030204" pitchFamily="34" charset="0"/>
                <a:cs typeface="Calibri" panose="020F0502020204030204" pitchFamily="34" charset="0"/>
              </a:rPr>
              <a:t>UTP SCD providers/staff</a:t>
            </a:r>
          </a:p>
          <a:p>
            <a:pPr marL="457189" indent="-457189">
              <a:spcBef>
                <a:spcPct val="0"/>
              </a:spcBef>
              <a:buClr>
                <a:srgbClr val="FF0000"/>
              </a:buClr>
              <a:buFont typeface="Wingdings" panose="05000000000000000000" pitchFamily="2" charset="2"/>
              <a:buChar char="Ø"/>
            </a:pPr>
            <a:endParaRPr lang="en-US" altLang="en-US" dirty="0">
              <a:latin typeface="Calibri" panose="020F0502020204030204" pitchFamily="34" charset="0"/>
              <a:ea typeface="Calibri" panose="020F0502020204030204" pitchFamily="34" charset="0"/>
              <a:cs typeface="Calibri" panose="020F0502020204030204" pitchFamily="34" charset="0"/>
            </a:endParaRPr>
          </a:p>
          <a:p>
            <a:pPr marL="457200" indent="-457200">
              <a:spcBef>
                <a:spcPct val="0"/>
              </a:spcBef>
              <a:buFont typeface="Wingdings" panose="05000000000000000000" pitchFamily="2" charset="2"/>
              <a:buChar char="q"/>
            </a:pPr>
            <a:r>
              <a:rPr lang="en-US" altLang="en-US" dirty="0">
                <a:latin typeface="Calibri" panose="020F0502020204030204" pitchFamily="34" charset="0"/>
                <a:ea typeface="Calibri" panose="020F0502020204030204" pitchFamily="34" charset="0"/>
                <a:cs typeface="Calibri" panose="020F0502020204030204" pitchFamily="34" charset="0"/>
              </a:rPr>
              <a:t>How will you engage the key stakeholders?</a:t>
            </a:r>
          </a:p>
          <a:p>
            <a:pPr marL="800088" lvl="1" indent="-342900">
              <a:spcBef>
                <a:spcPct val="0"/>
              </a:spcBef>
              <a:buFont typeface="Arial" panose="020B0604020202020204" pitchFamily="34" charset="0"/>
              <a:buChar char="•"/>
            </a:pPr>
            <a:r>
              <a:rPr lang="en-US" altLang="en-US" sz="2000" dirty="0">
                <a:latin typeface="Calibri" panose="020F0502020204030204" pitchFamily="34" charset="0"/>
                <a:ea typeface="Calibri" panose="020F0502020204030204" pitchFamily="34" charset="0"/>
                <a:cs typeface="Calibri" panose="020F0502020204030204" pitchFamily="34" charset="0"/>
              </a:rPr>
              <a:t>Surveys</a:t>
            </a:r>
          </a:p>
          <a:p>
            <a:pPr marL="800088" lvl="1" indent="-342900">
              <a:spcBef>
                <a:spcPct val="0"/>
              </a:spcBef>
              <a:buFont typeface="Arial" panose="020B0604020202020204" pitchFamily="34" charset="0"/>
              <a:buChar char="•"/>
            </a:pPr>
            <a:r>
              <a:rPr lang="en-US" altLang="en-US" sz="2000" dirty="0">
                <a:latin typeface="Calibri" panose="020F0502020204030204" pitchFamily="34" charset="0"/>
                <a:ea typeface="Calibri" panose="020F0502020204030204" pitchFamily="34" charset="0"/>
                <a:cs typeface="Calibri" panose="020F0502020204030204" pitchFamily="34" charset="0"/>
              </a:rPr>
              <a:t>Focus groups (virtual/in-person)</a:t>
            </a:r>
          </a:p>
          <a:p>
            <a:pPr marL="800088" lvl="1" indent="-342900">
              <a:spcBef>
                <a:spcPct val="0"/>
              </a:spcBef>
              <a:buFont typeface="Arial" panose="020B0604020202020204" pitchFamily="34" charset="0"/>
              <a:buChar char="•"/>
            </a:pPr>
            <a:r>
              <a:rPr lang="en-US" altLang="en-US" sz="2000" dirty="0">
                <a:latin typeface="Calibri" panose="020F0502020204030204" pitchFamily="34" charset="0"/>
                <a:ea typeface="Calibri" panose="020F0502020204030204" pitchFamily="34" charset="0"/>
                <a:cs typeface="Calibri" panose="020F0502020204030204" pitchFamily="34" charset="0"/>
              </a:rPr>
              <a:t>Education</a:t>
            </a:r>
          </a:p>
        </p:txBody>
      </p:sp>
    </p:spTree>
    <p:extLst>
      <p:ext uri="{BB962C8B-B14F-4D97-AF65-F5344CB8AC3E}">
        <p14:creationId xmlns:p14="http://schemas.microsoft.com/office/powerpoint/2010/main" val="38169605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678AE-1D63-85B6-6A90-4623E255700F}"/>
              </a:ext>
            </a:extLst>
          </p:cNvPr>
          <p:cNvSpPr>
            <a:spLocks noGrp="1"/>
          </p:cNvSpPr>
          <p:nvPr>
            <p:ph type="title"/>
          </p:nvPr>
        </p:nvSpPr>
        <p:spPr>
          <a:xfrm>
            <a:off x="457200" y="220356"/>
            <a:ext cx="8229600" cy="535154"/>
          </a:xfrm>
        </p:spPr>
        <p:txBody>
          <a:bodyPr/>
          <a:lstStyle/>
          <a:p>
            <a:r>
              <a:rPr lang="en-US" dirty="0"/>
              <a:t>Progress Report</a:t>
            </a:r>
          </a:p>
        </p:txBody>
      </p:sp>
      <p:sp>
        <p:nvSpPr>
          <p:cNvPr id="3" name="Content Placeholder 2">
            <a:extLst>
              <a:ext uri="{FF2B5EF4-FFF2-40B4-BE49-F238E27FC236}">
                <a16:creationId xmlns:a16="http://schemas.microsoft.com/office/drawing/2014/main" id="{A4FF4B67-8959-98B6-12E7-C40E7CBAFE51}"/>
              </a:ext>
            </a:extLst>
          </p:cNvPr>
          <p:cNvSpPr>
            <a:spLocks noGrp="1"/>
          </p:cNvSpPr>
          <p:nvPr>
            <p:ph idx="1"/>
          </p:nvPr>
        </p:nvSpPr>
        <p:spPr>
          <a:xfrm>
            <a:off x="457200" y="891101"/>
            <a:ext cx="8229600" cy="369490"/>
          </a:xfrm>
        </p:spPr>
        <p:txBody>
          <a:bodyPr/>
          <a:lstStyle/>
          <a:p>
            <a:pPr marL="0" indent="0">
              <a:buNone/>
            </a:pPr>
            <a:r>
              <a:rPr lang="en-US" dirty="0"/>
              <a:t>Aim 1: Transition Readiness Surveys</a:t>
            </a:r>
          </a:p>
        </p:txBody>
      </p:sp>
      <p:sp>
        <p:nvSpPr>
          <p:cNvPr id="4" name="Text Box 25">
            <a:extLst>
              <a:ext uri="{FF2B5EF4-FFF2-40B4-BE49-F238E27FC236}">
                <a16:creationId xmlns:a16="http://schemas.microsoft.com/office/drawing/2014/main" id="{293CBC53-D782-BBC6-6343-F45D267F62C3}"/>
              </a:ext>
            </a:extLst>
          </p:cNvPr>
          <p:cNvSpPr txBox="1">
            <a:spLocks noChangeArrowheads="1"/>
          </p:cNvSpPr>
          <p:nvPr/>
        </p:nvSpPr>
        <p:spPr bwMode="auto">
          <a:xfrm>
            <a:off x="235999" y="1459538"/>
            <a:ext cx="4422024" cy="408818"/>
          </a:xfrm>
          <a:prstGeom prst="rect">
            <a:avLst/>
          </a:prstGeom>
          <a:noFill/>
          <a:ln>
            <a:noFill/>
          </a:ln>
        </p:spPr>
        <p:txBody>
          <a:bodyPr/>
          <a:lstStyle>
            <a:lvl1pPr defTabSz="917575">
              <a:defRPr>
                <a:solidFill>
                  <a:schemeClr val="tx1"/>
                </a:solidFill>
                <a:latin typeface="Tahoma" panose="020B0604030504040204" pitchFamily="34" charset="0"/>
                <a:ea typeface="ＭＳ Ｐゴシック" panose="020B0600070205080204" pitchFamily="34" charset="-128"/>
              </a:defRPr>
            </a:lvl1pPr>
            <a:lvl2pPr marL="742950" indent="-285750" defTabSz="917575">
              <a:defRPr>
                <a:solidFill>
                  <a:schemeClr val="tx1"/>
                </a:solidFill>
                <a:latin typeface="Tahoma" panose="020B0604030504040204" pitchFamily="34" charset="0"/>
                <a:ea typeface="ＭＳ Ｐゴシック" panose="020B0600070205080204" pitchFamily="34" charset="-128"/>
              </a:defRPr>
            </a:lvl2pPr>
            <a:lvl3pPr marL="1143000" indent="-228600" defTabSz="917575">
              <a:defRPr>
                <a:solidFill>
                  <a:schemeClr val="tx1"/>
                </a:solidFill>
                <a:latin typeface="Tahoma" panose="020B0604030504040204" pitchFamily="34" charset="0"/>
                <a:ea typeface="ＭＳ Ｐゴシック" panose="020B0600070205080204" pitchFamily="34" charset="-128"/>
              </a:defRPr>
            </a:lvl3pPr>
            <a:lvl4pPr marL="1600200" indent="-228600" defTabSz="917575">
              <a:defRPr>
                <a:solidFill>
                  <a:schemeClr val="tx1"/>
                </a:solidFill>
                <a:latin typeface="Tahoma" panose="020B0604030504040204" pitchFamily="34" charset="0"/>
                <a:ea typeface="ＭＳ Ｐゴシック" panose="020B0600070205080204" pitchFamily="34" charset="-128"/>
              </a:defRPr>
            </a:lvl4pPr>
            <a:lvl5pPr marL="2057400" indent="-228600" defTabSz="917575">
              <a:defRPr>
                <a:solidFill>
                  <a:schemeClr val="tx1"/>
                </a:solidFill>
                <a:latin typeface="Tahoma" panose="020B0604030504040204" pitchFamily="34" charset="0"/>
                <a:ea typeface="ＭＳ Ｐゴシック" panose="020B0600070205080204" pitchFamily="34" charset="-128"/>
              </a:defRPr>
            </a:lvl5pPr>
            <a:lvl6pPr marL="2514600" indent="-228600" defTabSz="917575"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6pPr>
            <a:lvl7pPr marL="2971800" indent="-228600" defTabSz="917575"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7pPr>
            <a:lvl8pPr marL="3429000" indent="-228600" defTabSz="917575"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8pPr>
            <a:lvl9pPr marL="3886200" indent="-228600" defTabSz="917575"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9pPr>
          </a:lstStyle>
          <a:p>
            <a:pPr fontAlgn="base">
              <a:lnSpc>
                <a:spcPct val="90000"/>
              </a:lnSpc>
              <a:spcBef>
                <a:spcPct val="20000"/>
              </a:spcBef>
              <a:spcAft>
                <a:spcPct val="0"/>
              </a:spcAft>
              <a:buClr>
                <a:srgbClr val="006600"/>
              </a:buClr>
              <a:buSzPct val="120000"/>
              <a:defRPr/>
            </a:pPr>
            <a:r>
              <a:rPr lang="en-US" sz="1600" b="1" dirty="0">
                <a:solidFill>
                  <a:srgbClr val="DADADA">
                    <a:lumMod val="10000"/>
                  </a:srgbClr>
                </a:solidFill>
                <a:latin typeface="+mn-lt"/>
                <a:cs typeface="Times New Roman" panose="02020603050405020304" pitchFamily="18" charset="0"/>
              </a:rPr>
              <a:t>Table 1. Mean scores for </a:t>
            </a:r>
            <a:r>
              <a:rPr lang="en-US" altLang="en-US" sz="1600" b="1" dirty="0">
                <a:solidFill>
                  <a:srgbClr val="DADADA">
                    <a:lumMod val="10000"/>
                  </a:srgbClr>
                </a:solidFill>
                <a:latin typeface="+mn-lt"/>
                <a:cs typeface="Times New Roman" panose="02020603050405020304" pitchFamily="18" charset="0"/>
              </a:rPr>
              <a:t>transition</a:t>
            </a:r>
            <a:r>
              <a:rPr lang="en-US" sz="1600" b="1" dirty="0">
                <a:solidFill>
                  <a:srgbClr val="DADADA">
                    <a:lumMod val="10000"/>
                  </a:srgbClr>
                </a:solidFill>
                <a:latin typeface="+mn-lt"/>
                <a:cs typeface="Times New Roman" panose="02020603050405020304" pitchFamily="18" charset="0"/>
              </a:rPr>
              <a:t> readiness assessments </a:t>
            </a:r>
            <a:r>
              <a:rPr lang="en-US" sz="1600" dirty="0">
                <a:solidFill>
                  <a:srgbClr val="DADADA">
                    <a:lumMod val="10000"/>
                  </a:srgbClr>
                </a:solidFill>
                <a:latin typeface="+mn-lt"/>
                <a:cs typeface="Times New Roman" panose="02020603050405020304" pitchFamily="18" charset="0"/>
              </a:rPr>
              <a:t>*SD: Standard Deviation</a:t>
            </a:r>
            <a:endParaRPr lang="en-US" altLang="en-US" sz="1600" dirty="0">
              <a:solidFill>
                <a:srgbClr val="DADADA">
                  <a:lumMod val="10000"/>
                </a:srgbClr>
              </a:solidFill>
              <a:latin typeface="+mn-lt"/>
            </a:endParaRPr>
          </a:p>
        </p:txBody>
      </p:sp>
      <p:sp>
        <p:nvSpPr>
          <p:cNvPr id="5" name="Text Box 42">
            <a:extLst>
              <a:ext uri="{FF2B5EF4-FFF2-40B4-BE49-F238E27FC236}">
                <a16:creationId xmlns:a16="http://schemas.microsoft.com/office/drawing/2014/main" id="{DF1237C9-5F63-95A3-188D-A4AFEDD2BD5E}"/>
              </a:ext>
            </a:extLst>
          </p:cNvPr>
          <p:cNvSpPr txBox="1">
            <a:spLocks noChangeArrowheads="1"/>
          </p:cNvSpPr>
          <p:nvPr/>
        </p:nvSpPr>
        <p:spPr bwMode="auto">
          <a:xfrm>
            <a:off x="4900047" y="1396182"/>
            <a:ext cx="4326462" cy="535531"/>
          </a:xfrm>
          <a:prstGeom prst="rect">
            <a:avLst/>
          </a:prstGeom>
          <a:noFill/>
          <a:ln>
            <a:noFill/>
          </a:ln>
        </p:spPr>
        <p:txBody>
          <a:bodyPr wrap="square">
            <a:spAutoFit/>
          </a:bodyPr>
          <a:lstStyle>
            <a:lvl1pPr defTabSz="917575">
              <a:defRPr>
                <a:solidFill>
                  <a:schemeClr val="tx1"/>
                </a:solidFill>
                <a:latin typeface="Tahoma" panose="020B0604030504040204" pitchFamily="34" charset="0"/>
                <a:ea typeface="ＭＳ Ｐゴシック" panose="020B0600070205080204" pitchFamily="34" charset="-128"/>
              </a:defRPr>
            </a:lvl1pPr>
            <a:lvl2pPr marL="742950" indent="-285750" defTabSz="917575">
              <a:defRPr>
                <a:solidFill>
                  <a:schemeClr val="tx1"/>
                </a:solidFill>
                <a:latin typeface="Tahoma" panose="020B0604030504040204" pitchFamily="34" charset="0"/>
                <a:ea typeface="ＭＳ Ｐゴシック" panose="020B0600070205080204" pitchFamily="34" charset="-128"/>
              </a:defRPr>
            </a:lvl2pPr>
            <a:lvl3pPr marL="1143000" indent="-228600" defTabSz="917575">
              <a:defRPr>
                <a:solidFill>
                  <a:schemeClr val="tx1"/>
                </a:solidFill>
                <a:latin typeface="Tahoma" panose="020B0604030504040204" pitchFamily="34" charset="0"/>
                <a:ea typeface="ＭＳ Ｐゴシック" panose="020B0600070205080204" pitchFamily="34" charset="-128"/>
              </a:defRPr>
            </a:lvl3pPr>
            <a:lvl4pPr marL="1600200" indent="-228600" defTabSz="917575">
              <a:defRPr>
                <a:solidFill>
                  <a:schemeClr val="tx1"/>
                </a:solidFill>
                <a:latin typeface="Tahoma" panose="020B0604030504040204" pitchFamily="34" charset="0"/>
                <a:ea typeface="ＭＳ Ｐゴシック" panose="020B0600070205080204" pitchFamily="34" charset="-128"/>
              </a:defRPr>
            </a:lvl4pPr>
            <a:lvl5pPr marL="2057400" indent="-228600" defTabSz="917575">
              <a:defRPr>
                <a:solidFill>
                  <a:schemeClr val="tx1"/>
                </a:solidFill>
                <a:latin typeface="Tahoma" panose="020B0604030504040204" pitchFamily="34" charset="0"/>
                <a:ea typeface="ＭＳ Ｐゴシック" panose="020B0600070205080204" pitchFamily="34" charset="-128"/>
              </a:defRPr>
            </a:lvl5pPr>
            <a:lvl6pPr marL="2514600" indent="-228600" defTabSz="917575"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6pPr>
            <a:lvl7pPr marL="2971800" indent="-228600" defTabSz="917575"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7pPr>
            <a:lvl8pPr marL="3429000" indent="-228600" defTabSz="917575"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8pPr>
            <a:lvl9pPr marL="3886200" indent="-228600" defTabSz="917575"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9pPr>
          </a:lstStyle>
          <a:p>
            <a:pPr fontAlgn="base">
              <a:lnSpc>
                <a:spcPct val="90000"/>
              </a:lnSpc>
              <a:spcBef>
                <a:spcPct val="20000"/>
              </a:spcBef>
              <a:spcAft>
                <a:spcPct val="0"/>
              </a:spcAft>
              <a:buClr>
                <a:srgbClr val="006600"/>
              </a:buClr>
              <a:buSzPct val="120000"/>
              <a:defRPr/>
            </a:pPr>
            <a:r>
              <a:rPr lang="en-US" sz="1600" b="1" dirty="0">
                <a:solidFill>
                  <a:srgbClr val="DADADA">
                    <a:lumMod val="10000"/>
                  </a:srgbClr>
                </a:solidFill>
                <a:latin typeface="+mn-lt"/>
                <a:cs typeface="Times New Roman" panose="02020603050405020304" pitchFamily="18" charset="0"/>
              </a:rPr>
              <a:t>Table 2. Correlations between youth and caregiver scores </a:t>
            </a:r>
            <a:r>
              <a:rPr lang="en-US" sz="1600" dirty="0">
                <a:solidFill>
                  <a:srgbClr val="DADADA">
                    <a:lumMod val="10000"/>
                  </a:srgbClr>
                </a:solidFill>
                <a:latin typeface="+mn-lt"/>
                <a:cs typeface="Times New Roman" panose="02020603050405020304" pitchFamily="18" charset="0"/>
              </a:rPr>
              <a:t>*p-value &lt; 0.05 </a:t>
            </a:r>
          </a:p>
        </p:txBody>
      </p:sp>
      <p:graphicFrame>
        <p:nvGraphicFramePr>
          <p:cNvPr id="6" name="Table 5">
            <a:extLst>
              <a:ext uri="{FF2B5EF4-FFF2-40B4-BE49-F238E27FC236}">
                <a16:creationId xmlns:a16="http://schemas.microsoft.com/office/drawing/2014/main" id="{F948BC5B-A815-BDBD-A5E7-CB333EF9E440}"/>
              </a:ext>
            </a:extLst>
          </p:cNvPr>
          <p:cNvGraphicFramePr>
            <a:graphicFrameLocks noGrp="1"/>
          </p:cNvGraphicFramePr>
          <p:nvPr>
            <p:extLst>
              <p:ext uri="{D42A27DB-BD31-4B8C-83A1-F6EECF244321}">
                <p14:modId xmlns:p14="http://schemas.microsoft.com/office/powerpoint/2010/main" val="3916764009"/>
              </p:ext>
            </p:extLst>
          </p:nvPr>
        </p:nvGraphicFramePr>
        <p:xfrm>
          <a:off x="235999" y="2189143"/>
          <a:ext cx="4336001" cy="2334470"/>
        </p:xfrm>
        <a:graphic>
          <a:graphicData uri="http://schemas.openxmlformats.org/drawingml/2006/table">
            <a:tbl>
              <a:tblPr firstRow="1" firstCol="1" bandRow="1"/>
              <a:tblGrid>
                <a:gridCol w="1204953">
                  <a:extLst>
                    <a:ext uri="{9D8B030D-6E8A-4147-A177-3AD203B41FA5}">
                      <a16:colId xmlns:a16="http://schemas.microsoft.com/office/drawing/2014/main" val="20000"/>
                    </a:ext>
                  </a:extLst>
                </a:gridCol>
                <a:gridCol w="1204953">
                  <a:extLst>
                    <a:ext uri="{9D8B030D-6E8A-4147-A177-3AD203B41FA5}">
                      <a16:colId xmlns:a16="http://schemas.microsoft.com/office/drawing/2014/main" val="20001"/>
                    </a:ext>
                  </a:extLst>
                </a:gridCol>
                <a:gridCol w="1204953">
                  <a:extLst>
                    <a:ext uri="{9D8B030D-6E8A-4147-A177-3AD203B41FA5}">
                      <a16:colId xmlns:a16="http://schemas.microsoft.com/office/drawing/2014/main" val="20002"/>
                    </a:ext>
                  </a:extLst>
                </a:gridCol>
                <a:gridCol w="721142">
                  <a:extLst>
                    <a:ext uri="{9D8B030D-6E8A-4147-A177-3AD203B41FA5}">
                      <a16:colId xmlns:a16="http://schemas.microsoft.com/office/drawing/2014/main" val="20003"/>
                    </a:ext>
                  </a:extLst>
                </a:gridCol>
              </a:tblGrid>
              <a:tr h="635196">
                <a:tc>
                  <a:txBody>
                    <a:bodyPr/>
                    <a:lstStyle>
                      <a:lvl1pPr marL="0" algn="l" defTabSz="457200" rtl="0" eaLnBrk="1" latinLnBrk="0" hangingPunct="1">
                        <a:defRPr sz="1800" b="1" kern="1200">
                          <a:solidFill>
                            <a:schemeClr val="lt1"/>
                          </a:solidFill>
                          <a:latin typeface="Tahoma"/>
                        </a:defRPr>
                      </a:lvl1pPr>
                      <a:lvl2pPr marL="457200" algn="l" defTabSz="457200" rtl="0" eaLnBrk="1" latinLnBrk="0" hangingPunct="1">
                        <a:defRPr sz="1800" b="1" kern="1200">
                          <a:solidFill>
                            <a:schemeClr val="lt1"/>
                          </a:solidFill>
                          <a:latin typeface="Tahoma"/>
                        </a:defRPr>
                      </a:lvl2pPr>
                      <a:lvl3pPr marL="914400" algn="l" defTabSz="457200" rtl="0" eaLnBrk="1" latinLnBrk="0" hangingPunct="1">
                        <a:defRPr sz="1800" b="1" kern="1200">
                          <a:solidFill>
                            <a:schemeClr val="lt1"/>
                          </a:solidFill>
                          <a:latin typeface="Tahoma"/>
                        </a:defRPr>
                      </a:lvl3pPr>
                      <a:lvl4pPr marL="1371600" algn="l" defTabSz="457200" rtl="0" eaLnBrk="1" latinLnBrk="0" hangingPunct="1">
                        <a:defRPr sz="1800" b="1" kern="1200">
                          <a:solidFill>
                            <a:schemeClr val="lt1"/>
                          </a:solidFill>
                          <a:latin typeface="Tahoma"/>
                        </a:defRPr>
                      </a:lvl4pPr>
                      <a:lvl5pPr marL="1828800" algn="l" defTabSz="457200" rtl="0" eaLnBrk="1" latinLnBrk="0" hangingPunct="1">
                        <a:defRPr sz="1800" b="1" kern="1200">
                          <a:solidFill>
                            <a:schemeClr val="lt1"/>
                          </a:solidFill>
                          <a:latin typeface="Tahoma"/>
                        </a:defRPr>
                      </a:lvl5pPr>
                      <a:lvl6pPr marL="2286000" algn="l" defTabSz="457200" rtl="0" eaLnBrk="1" latinLnBrk="0" hangingPunct="1">
                        <a:defRPr sz="1800" b="1" kern="1200">
                          <a:solidFill>
                            <a:schemeClr val="lt1"/>
                          </a:solidFill>
                          <a:latin typeface="Tahoma"/>
                        </a:defRPr>
                      </a:lvl6pPr>
                      <a:lvl7pPr marL="2743200" algn="l" defTabSz="457200" rtl="0" eaLnBrk="1" latinLnBrk="0" hangingPunct="1">
                        <a:defRPr sz="1800" b="1" kern="1200">
                          <a:solidFill>
                            <a:schemeClr val="lt1"/>
                          </a:solidFill>
                          <a:latin typeface="Tahoma"/>
                        </a:defRPr>
                      </a:lvl7pPr>
                      <a:lvl8pPr marL="3200400" algn="l" defTabSz="457200" rtl="0" eaLnBrk="1" latinLnBrk="0" hangingPunct="1">
                        <a:defRPr sz="1800" b="1" kern="1200">
                          <a:solidFill>
                            <a:schemeClr val="lt1"/>
                          </a:solidFill>
                          <a:latin typeface="Tahoma"/>
                        </a:defRPr>
                      </a:lvl8pPr>
                      <a:lvl9pPr marL="3657600" algn="l" defTabSz="457200" rtl="0" eaLnBrk="1" latinLnBrk="0" hangingPunct="1">
                        <a:defRPr sz="1800" b="1" kern="1200">
                          <a:solidFill>
                            <a:schemeClr val="lt1"/>
                          </a:solidFill>
                          <a:latin typeface="Tahoma"/>
                        </a:defRPr>
                      </a:lvl9p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6556" marR="66556" marT="0" marB="0" anchor="ctr">
                    <a:lnL w="12700" cmpd="sng">
                      <a:solidFill>
                        <a:srgbClr val="010199"/>
                      </a:solidFill>
                    </a:lnL>
                    <a:lnR>
                      <a:noFill/>
                    </a:lnR>
                    <a:lnT w="12700" cmpd="sng">
                      <a:solidFill>
                        <a:srgbClr val="010199"/>
                      </a:solidFill>
                    </a:lnT>
                    <a:lnB w="12700" cmpd="sng">
                      <a:solidFill>
                        <a:srgbClr val="010199"/>
                      </a:solidFill>
                    </a:lnB>
                    <a:lnTlToBr w="12700" cmpd="sng">
                      <a:noFill/>
                      <a:prstDash val="solid"/>
                    </a:lnTlToBr>
                    <a:lnBlToTr w="12700" cmpd="sng">
                      <a:noFill/>
                      <a:prstDash val="solid"/>
                    </a:lnBlToTr>
                    <a:solidFill>
                      <a:srgbClr val="010199"/>
                    </a:solidFill>
                  </a:tcPr>
                </a:tc>
                <a:tc>
                  <a:txBody>
                    <a:bodyPr/>
                    <a:lstStyle>
                      <a:lvl1pPr marL="0" algn="l" defTabSz="457200" rtl="0" eaLnBrk="1" latinLnBrk="0" hangingPunct="1">
                        <a:defRPr sz="1800" b="1" kern="1200">
                          <a:solidFill>
                            <a:schemeClr val="lt1"/>
                          </a:solidFill>
                          <a:latin typeface="Tahoma"/>
                        </a:defRPr>
                      </a:lvl1pPr>
                      <a:lvl2pPr marL="457200" algn="l" defTabSz="457200" rtl="0" eaLnBrk="1" latinLnBrk="0" hangingPunct="1">
                        <a:defRPr sz="1800" b="1" kern="1200">
                          <a:solidFill>
                            <a:schemeClr val="lt1"/>
                          </a:solidFill>
                          <a:latin typeface="Tahoma"/>
                        </a:defRPr>
                      </a:lvl2pPr>
                      <a:lvl3pPr marL="914400" algn="l" defTabSz="457200" rtl="0" eaLnBrk="1" latinLnBrk="0" hangingPunct="1">
                        <a:defRPr sz="1800" b="1" kern="1200">
                          <a:solidFill>
                            <a:schemeClr val="lt1"/>
                          </a:solidFill>
                          <a:latin typeface="Tahoma"/>
                        </a:defRPr>
                      </a:lvl3pPr>
                      <a:lvl4pPr marL="1371600" algn="l" defTabSz="457200" rtl="0" eaLnBrk="1" latinLnBrk="0" hangingPunct="1">
                        <a:defRPr sz="1800" b="1" kern="1200">
                          <a:solidFill>
                            <a:schemeClr val="lt1"/>
                          </a:solidFill>
                          <a:latin typeface="Tahoma"/>
                        </a:defRPr>
                      </a:lvl4pPr>
                      <a:lvl5pPr marL="1828800" algn="l" defTabSz="457200" rtl="0" eaLnBrk="1" latinLnBrk="0" hangingPunct="1">
                        <a:defRPr sz="1800" b="1" kern="1200">
                          <a:solidFill>
                            <a:schemeClr val="lt1"/>
                          </a:solidFill>
                          <a:latin typeface="Tahoma"/>
                        </a:defRPr>
                      </a:lvl5pPr>
                      <a:lvl6pPr marL="2286000" algn="l" defTabSz="457200" rtl="0" eaLnBrk="1" latinLnBrk="0" hangingPunct="1">
                        <a:defRPr sz="1800" b="1" kern="1200">
                          <a:solidFill>
                            <a:schemeClr val="lt1"/>
                          </a:solidFill>
                          <a:latin typeface="Tahoma"/>
                        </a:defRPr>
                      </a:lvl6pPr>
                      <a:lvl7pPr marL="2743200" algn="l" defTabSz="457200" rtl="0" eaLnBrk="1" latinLnBrk="0" hangingPunct="1">
                        <a:defRPr sz="1800" b="1" kern="1200">
                          <a:solidFill>
                            <a:schemeClr val="lt1"/>
                          </a:solidFill>
                          <a:latin typeface="Tahoma"/>
                        </a:defRPr>
                      </a:lvl7pPr>
                      <a:lvl8pPr marL="3200400" algn="l" defTabSz="457200" rtl="0" eaLnBrk="1" latinLnBrk="0" hangingPunct="1">
                        <a:defRPr sz="1800" b="1" kern="1200">
                          <a:solidFill>
                            <a:schemeClr val="lt1"/>
                          </a:solidFill>
                          <a:latin typeface="Tahoma"/>
                        </a:defRPr>
                      </a:lvl8pPr>
                      <a:lvl9pPr marL="3657600" algn="l" defTabSz="457200" rtl="0" eaLnBrk="1" latinLnBrk="0" hangingPunct="1">
                        <a:defRPr sz="1800" b="1" kern="1200">
                          <a:solidFill>
                            <a:schemeClr val="lt1"/>
                          </a:solidFill>
                          <a:latin typeface="Tahoma"/>
                        </a:defRPr>
                      </a:lvl9p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Patient (N=11)</a:t>
                      </a:r>
                    </a:p>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Mean (SD*)</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6556" marR="66556" marT="0" marB="0" anchor="ctr">
                    <a:lnL>
                      <a:noFill/>
                    </a:lnL>
                    <a:lnR>
                      <a:noFill/>
                    </a:lnR>
                    <a:lnT w="12700" cmpd="sng">
                      <a:solidFill>
                        <a:srgbClr val="010199"/>
                      </a:solidFill>
                    </a:lnT>
                    <a:lnB w="12700" cmpd="sng">
                      <a:solidFill>
                        <a:srgbClr val="010199"/>
                      </a:solidFill>
                    </a:lnB>
                    <a:lnTlToBr w="12700" cmpd="sng">
                      <a:noFill/>
                      <a:prstDash val="solid"/>
                    </a:lnTlToBr>
                    <a:lnBlToTr w="12700" cmpd="sng">
                      <a:noFill/>
                      <a:prstDash val="solid"/>
                    </a:lnBlToTr>
                    <a:solidFill>
                      <a:srgbClr val="010199"/>
                    </a:solidFill>
                  </a:tcPr>
                </a:tc>
                <a:tc>
                  <a:txBody>
                    <a:bodyPr/>
                    <a:lstStyle>
                      <a:lvl1pPr marL="0" algn="l" defTabSz="457200" rtl="0" eaLnBrk="1" latinLnBrk="0" hangingPunct="1">
                        <a:defRPr sz="1800" b="1" kern="1200">
                          <a:solidFill>
                            <a:schemeClr val="lt1"/>
                          </a:solidFill>
                          <a:latin typeface="Tahoma"/>
                        </a:defRPr>
                      </a:lvl1pPr>
                      <a:lvl2pPr marL="457200" algn="l" defTabSz="457200" rtl="0" eaLnBrk="1" latinLnBrk="0" hangingPunct="1">
                        <a:defRPr sz="1800" b="1" kern="1200">
                          <a:solidFill>
                            <a:schemeClr val="lt1"/>
                          </a:solidFill>
                          <a:latin typeface="Tahoma"/>
                        </a:defRPr>
                      </a:lvl2pPr>
                      <a:lvl3pPr marL="914400" algn="l" defTabSz="457200" rtl="0" eaLnBrk="1" latinLnBrk="0" hangingPunct="1">
                        <a:defRPr sz="1800" b="1" kern="1200">
                          <a:solidFill>
                            <a:schemeClr val="lt1"/>
                          </a:solidFill>
                          <a:latin typeface="Tahoma"/>
                        </a:defRPr>
                      </a:lvl3pPr>
                      <a:lvl4pPr marL="1371600" algn="l" defTabSz="457200" rtl="0" eaLnBrk="1" latinLnBrk="0" hangingPunct="1">
                        <a:defRPr sz="1800" b="1" kern="1200">
                          <a:solidFill>
                            <a:schemeClr val="lt1"/>
                          </a:solidFill>
                          <a:latin typeface="Tahoma"/>
                        </a:defRPr>
                      </a:lvl4pPr>
                      <a:lvl5pPr marL="1828800" algn="l" defTabSz="457200" rtl="0" eaLnBrk="1" latinLnBrk="0" hangingPunct="1">
                        <a:defRPr sz="1800" b="1" kern="1200">
                          <a:solidFill>
                            <a:schemeClr val="lt1"/>
                          </a:solidFill>
                          <a:latin typeface="Tahoma"/>
                        </a:defRPr>
                      </a:lvl5pPr>
                      <a:lvl6pPr marL="2286000" algn="l" defTabSz="457200" rtl="0" eaLnBrk="1" latinLnBrk="0" hangingPunct="1">
                        <a:defRPr sz="1800" b="1" kern="1200">
                          <a:solidFill>
                            <a:schemeClr val="lt1"/>
                          </a:solidFill>
                          <a:latin typeface="Tahoma"/>
                        </a:defRPr>
                      </a:lvl6pPr>
                      <a:lvl7pPr marL="2743200" algn="l" defTabSz="457200" rtl="0" eaLnBrk="1" latinLnBrk="0" hangingPunct="1">
                        <a:defRPr sz="1800" b="1" kern="1200">
                          <a:solidFill>
                            <a:schemeClr val="lt1"/>
                          </a:solidFill>
                          <a:latin typeface="Tahoma"/>
                        </a:defRPr>
                      </a:lvl7pPr>
                      <a:lvl8pPr marL="3200400" algn="l" defTabSz="457200" rtl="0" eaLnBrk="1" latinLnBrk="0" hangingPunct="1">
                        <a:defRPr sz="1800" b="1" kern="1200">
                          <a:solidFill>
                            <a:schemeClr val="lt1"/>
                          </a:solidFill>
                          <a:latin typeface="Tahoma"/>
                        </a:defRPr>
                      </a:lvl8pPr>
                      <a:lvl9pPr marL="3657600" algn="l" defTabSz="457200" rtl="0" eaLnBrk="1" latinLnBrk="0" hangingPunct="1">
                        <a:defRPr sz="1800" b="1" kern="1200">
                          <a:solidFill>
                            <a:schemeClr val="lt1"/>
                          </a:solidFill>
                          <a:latin typeface="Tahoma"/>
                        </a:defRPr>
                      </a:lvl9p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Caregiver (N=11)</a:t>
                      </a:r>
                    </a:p>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Mean (SD)</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6556" marR="66556" marT="0" marB="0" anchor="ctr">
                    <a:lnL>
                      <a:noFill/>
                    </a:lnL>
                    <a:lnR>
                      <a:noFill/>
                    </a:lnR>
                    <a:lnT w="12700" cmpd="sng">
                      <a:solidFill>
                        <a:srgbClr val="010199"/>
                      </a:solidFill>
                    </a:lnT>
                    <a:lnB w="12700" cmpd="sng">
                      <a:solidFill>
                        <a:srgbClr val="010199"/>
                      </a:solidFill>
                    </a:lnB>
                    <a:lnTlToBr w="12700" cmpd="sng">
                      <a:noFill/>
                      <a:prstDash val="solid"/>
                    </a:lnTlToBr>
                    <a:lnBlToTr w="12700" cmpd="sng">
                      <a:noFill/>
                      <a:prstDash val="solid"/>
                    </a:lnBlToTr>
                    <a:solidFill>
                      <a:srgbClr val="010199"/>
                    </a:solidFill>
                  </a:tcPr>
                </a:tc>
                <a:tc>
                  <a:txBody>
                    <a:bodyPr/>
                    <a:lstStyle>
                      <a:lvl1pPr marL="0" algn="l" defTabSz="457200" rtl="0" eaLnBrk="1" latinLnBrk="0" hangingPunct="1">
                        <a:defRPr sz="1800" b="1" kern="1200">
                          <a:solidFill>
                            <a:schemeClr val="lt1"/>
                          </a:solidFill>
                          <a:latin typeface="Tahoma"/>
                        </a:defRPr>
                      </a:lvl1pPr>
                      <a:lvl2pPr marL="457200" algn="l" defTabSz="457200" rtl="0" eaLnBrk="1" latinLnBrk="0" hangingPunct="1">
                        <a:defRPr sz="1800" b="1" kern="1200">
                          <a:solidFill>
                            <a:schemeClr val="lt1"/>
                          </a:solidFill>
                          <a:latin typeface="Tahoma"/>
                        </a:defRPr>
                      </a:lvl2pPr>
                      <a:lvl3pPr marL="914400" algn="l" defTabSz="457200" rtl="0" eaLnBrk="1" latinLnBrk="0" hangingPunct="1">
                        <a:defRPr sz="1800" b="1" kern="1200">
                          <a:solidFill>
                            <a:schemeClr val="lt1"/>
                          </a:solidFill>
                          <a:latin typeface="Tahoma"/>
                        </a:defRPr>
                      </a:lvl3pPr>
                      <a:lvl4pPr marL="1371600" algn="l" defTabSz="457200" rtl="0" eaLnBrk="1" latinLnBrk="0" hangingPunct="1">
                        <a:defRPr sz="1800" b="1" kern="1200">
                          <a:solidFill>
                            <a:schemeClr val="lt1"/>
                          </a:solidFill>
                          <a:latin typeface="Tahoma"/>
                        </a:defRPr>
                      </a:lvl4pPr>
                      <a:lvl5pPr marL="1828800" algn="l" defTabSz="457200" rtl="0" eaLnBrk="1" latinLnBrk="0" hangingPunct="1">
                        <a:defRPr sz="1800" b="1" kern="1200">
                          <a:solidFill>
                            <a:schemeClr val="lt1"/>
                          </a:solidFill>
                          <a:latin typeface="Tahoma"/>
                        </a:defRPr>
                      </a:lvl5pPr>
                      <a:lvl6pPr marL="2286000" algn="l" defTabSz="457200" rtl="0" eaLnBrk="1" latinLnBrk="0" hangingPunct="1">
                        <a:defRPr sz="1800" b="1" kern="1200">
                          <a:solidFill>
                            <a:schemeClr val="lt1"/>
                          </a:solidFill>
                          <a:latin typeface="Tahoma"/>
                        </a:defRPr>
                      </a:lvl6pPr>
                      <a:lvl7pPr marL="2743200" algn="l" defTabSz="457200" rtl="0" eaLnBrk="1" latinLnBrk="0" hangingPunct="1">
                        <a:defRPr sz="1800" b="1" kern="1200">
                          <a:solidFill>
                            <a:schemeClr val="lt1"/>
                          </a:solidFill>
                          <a:latin typeface="Tahoma"/>
                        </a:defRPr>
                      </a:lvl7pPr>
                      <a:lvl8pPr marL="3200400" algn="l" defTabSz="457200" rtl="0" eaLnBrk="1" latinLnBrk="0" hangingPunct="1">
                        <a:defRPr sz="1800" b="1" kern="1200">
                          <a:solidFill>
                            <a:schemeClr val="lt1"/>
                          </a:solidFill>
                          <a:latin typeface="Tahoma"/>
                        </a:defRPr>
                      </a:lvl8pPr>
                      <a:lvl9pPr marL="3657600" algn="l" defTabSz="457200" rtl="0" eaLnBrk="1" latinLnBrk="0" hangingPunct="1">
                        <a:defRPr sz="1800" b="1" kern="1200">
                          <a:solidFill>
                            <a:schemeClr val="lt1"/>
                          </a:solidFill>
                          <a:latin typeface="Tahoma"/>
                        </a:defRPr>
                      </a:lvl9p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p</a:t>
                      </a:r>
                    </a:p>
                  </a:txBody>
                  <a:tcPr marL="66556" marR="66556" marT="0" marB="0" anchor="ctr">
                    <a:lnL>
                      <a:noFill/>
                    </a:lnL>
                    <a:lnR w="12700" cmpd="sng">
                      <a:solidFill>
                        <a:srgbClr val="010199"/>
                      </a:solidFill>
                    </a:lnR>
                    <a:lnT w="12700" cmpd="sng">
                      <a:solidFill>
                        <a:srgbClr val="010199"/>
                      </a:solidFill>
                    </a:lnT>
                    <a:lnB w="12700" cmpd="sng">
                      <a:solidFill>
                        <a:srgbClr val="010199"/>
                      </a:solidFill>
                    </a:lnB>
                    <a:lnTlToBr w="12700" cmpd="sng">
                      <a:noFill/>
                      <a:prstDash val="solid"/>
                    </a:lnTlToBr>
                    <a:lnBlToTr w="12700" cmpd="sng">
                      <a:noFill/>
                      <a:prstDash val="solid"/>
                    </a:lnBlToTr>
                    <a:solidFill>
                      <a:srgbClr val="010199"/>
                    </a:solidFill>
                  </a:tcPr>
                </a:tc>
                <a:extLst>
                  <a:ext uri="{0D108BD9-81ED-4DB2-BD59-A6C34878D82A}">
                    <a16:rowId xmlns:a16="http://schemas.microsoft.com/office/drawing/2014/main" val="10000"/>
                  </a:ext>
                </a:extLst>
              </a:tr>
              <a:tr h="423464">
                <a:tc>
                  <a:txBody>
                    <a:bodyPr/>
                    <a:lstStyle>
                      <a:lvl1pPr marL="0" algn="l" defTabSz="457200" rtl="0" eaLnBrk="1" latinLnBrk="0" hangingPunct="1">
                        <a:defRPr sz="1800" b="1" kern="1200">
                          <a:solidFill>
                            <a:schemeClr val="dk1"/>
                          </a:solidFill>
                          <a:latin typeface="Tahoma"/>
                        </a:defRPr>
                      </a:lvl1pPr>
                      <a:lvl2pPr marL="457200" algn="l" defTabSz="457200" rtl="0" eaLnBrk="1" latinLnBrk="0" hangingPunct="1">
                        <a:defRPr sz="1800" b="1" kern="1200">
                          <a:solidFill>
                            <a:schemeClr val="dk1"/>
                          </a:solidFill>
                          <a:latin typeface="Tahoma"/>
                        </a:defRPr>
                      </a:lvl2pPr>
                      <a:lvl3pPr marL="914400" algn="l" defTabSz="457200" rtl="0" eaLnBrk="1" latinLnBrk="0" hangingPunct="1">
                        <a:defRPr sz="1800" b="1" kern="1200">
                          <a:solidFill>
                            <a:schemeClr val="dk1"/>
                          </a:solidFill>
                          <a:latin typeface="Tahoma"/>
                        </a:defRPr>
                      </a:lvl3pPr>
                      <a:lvl4pPr marL="1371600" algn="l" defTabSz="457200" rtl="0" eaLnBrk="1" latinLnBrk="0" hangingPunct="1">
                        <a:defRPr sz="1800" b="1" kern="1200">
                          <a:solidFill>
                            <a:schemeClr val="dk1"/>
                          </a:solidFill>
                          <a:latin typeface="Tahoma"/>
                        </a:defRPr>
                      </a:lvl4pPr>
                      <a:lvl5pPr marL="1828800" algn="l" defTabSz="457200" rtl="0" eaLnBrk="1" latinLnBrk="0" hangingPunct="1">
                        <a:defRPr sz="1800" b="1" kern="1200">
                          <a:solidFill>
                            <a:schemeClr val="dk1"/>
                          </a:solidFill>
                          <a:latin typeface="Tahoma"/>
                        </a:defRPr>
                      </a:lvl5pPr>
                      <a:lvl6pPr marL="2286000" algn="l" defTabSz="457200" rtl="0" eaLnBrk="1" latinLnBrk="0" hangingPunct="1">
                        <a:defRPr sz="1800" b="1" kern="1200">
                          <a:solidFill>
                            <a:schemeClr val="dk1"/>
                          </a:solidFill>
                          <a:latin typeface="Tahoma"/>
                        </a:defRPr>
                      </a:lvl6pPr>
                      <a:lvl7pPr marL="2743200" algn="l" defTabSz="457200" rtl="0" eaLnBrk="1" latinLnBrk="0" hangingPunct="1">
                        <a:defRPr sz="1800" b="1" kern="1200">
                          <a:solidFill>
                            <a:schemeClr val="dk1"/>
                          </a:solidFill>
                          <a:latin typeface="Tahoma"/>
                        </a:defRPr>
                      </a:lvl7pPr>
                      <a:lvl8pPr marL="3200400" algn="l" defTabSz="457200" rtl="0" eaLnBrk="1" latinLnBrk="0" hangingPunct="1">
                        <a:defRPr sz="1800" b="1" kern="1200">
                          <a:solidFill>
                            <a:schemeClr val="dk1"/>
                          </a:solidFill>
                          <a:latin typeface="Tahoma"/>
                        </a:defRPr>
                      </a:lvl8pPr>
                      <a:lvl9pPr marL="3657600" algn="l" defTabSz="457200" rtl="0" eaLnBrk="1" latinLnBrk="0" hangingPunct="1">
                        <a:defRPr sz="1800" b="1" kern="1200">
                          <a:solidFill>
                            <a:schemeClr val="dk1"/>
                          </a:solidFill>
                          <a:latin typeface="Tahoma"/>
                        </a:defRPr>
                      </a:lvl9pPr>
                    </a:lstStyle>
                    <a:p>
                      <a:pPr marL="0" marR="0">
                        <a:spcBef>
                          <a:spcPts val="0"/>
                        </a:spcBef>
                        <a:spcAft>
                          <a:spcPts val="0"/>
                        </a:spcAft>
                      </a:pPr>
                      <a:r>
                        <a:rPr lang="en-US" sz="1400" dirty="0">
                          <a:effectLst/>
                          <a:latin typeface="Arial" panose="020B0604020202020204" pitchFamily="34" charset="0"/>
                          <a:cs typeface="Arial" panose="020B0604020202020204" pitchFamily="34" charset="0"/>
                        </a:rPr>
                        <a:t>Transition Importance</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6556" marR="66556" marT="0" marB="0" anchor="ctr">
                    <a:lnL w="12700" cmpd="sng">
                      <a:solidFill>
                        <a:srgbClr val="010199"/>
                      </a:solidFill>
                    </a:lnL>
                    <a:lnR>
                      <a:noFill/>
                    </a:lnR>
                    <a:lnT w="12700" cmpd="sng">
                      <a:solidFill>
                        <a:srgbClr val="010199"/>
                      </a:solidFill>
                    </a:lnT>
                    <a:lnB w="12700" cmpd="sng">
                      <a:solidFill>
                        <a:srgbClr val="010199"/>
                      </a:solidFill>
                    </a:lnB>
                    <a:lnTlToBr w="12700" cmpd="sng">
                      <a:noFill/>
                      <a:prstDash val="solid"/>
                    </a:lnTlToBr>
                    <a:lnBlToTr w="12700" cmpd="sng">
                      <a:noFill/>
                      <a:prstDash val="solid"/>
                    </a:lnBlToTr>
                    <a:solidFill>
                      <a:srgbClr val="010199">
                        <a:tint val="20000"/>
                      </a:srgbClr>
                    </a:solidFill>
                  </a:tcPr>
                </a:tc>
                <a:tc>
                  <a:txBody>
                    <a:bodyPr/>
                    <a:lstStyle>
                      <a:lvl1pPr marL="0" algn="l" defTabSz="457200" rtl="0" eaLnBrk="1" latinLnBrk="0" hangingPunct="1">
                        <a:defRPr sz="1800" kern="1200">
                          <a:solidFill>
                            <a:schemeClr val="dk1"/>
                          </a:solidFill>
                          <a:latin typeface="Tahoma"/>
                        </a:defRPr>
                      </a:lvl1pPr>
                      <a:lvl2pPr marL="457200" algn="l" defTabSz="457200" rtl="0" eaLnBrk="1" latinLnBrk="0" hangingPunct="1">
                        <a:defRPr sz="1800" kern="1200">
                          <a:solidFill>
                            <a:schemeClr val="dk1"/>
                          </a:solidFill>
                          <a:latin typeface="Tahoma"/>
                        </a:defRPr>
                      </a:lvl2pPr>
                      <a:lvl3pPr marL="914400" algn="l" defTabSz="457200" rtl="0" eaLnBrk="1" latinLnBrk="0" hangingPunct="1">
                        <a:defRPr sz="1800" kern="1200">
                          <a:solidFill>
                            <a:schemeClr val="dk1"/>
                          </a:solidFill>
                          <a:latin typeface="Tahoma"/>
                        </a:defRPr>
                      </a:lvl3pPr>
                      <a:lvl4pPr marL="1371600" algn="l" defTabSz="457200" rtl="0" eaLnBrk="1" latinLnBrk="0" hangingPunct="1">
                        <a:defRPr sz="1800" kern="1200">
                          <a:solidFill>
                            <a:schemeClr val="dk1"/>
                          </a:solidFill>
                          <a:latin typeface="Tahoma"/>
                        </a:defRPr>
                      </a:lvl4pPr>
                      <a:lvl5pPr marL="1828800" algn="l" defTabSz="457200" rtl="0" eaLnBrk="1" latinLnBrk="0" hangingPunct="1">
                        <a:defRPr sz="1800" kern="1200">
                          <a:solidFill>
                            <a:schemeClr val="dk1"/>
                          </a:solidFill>
                          <a:latin typeface="Tahoma"/>
                        </a:defRPr>
                      </a:lvl5pPr>
                      <a:lvl6pPr marL="2286000" algn="l" defTabSz="457200" rtl="0" eaLnBrk="1" latinLnBrk="0" hangingPunct="1">
                        <a:defRPr sz="1800" kern="1200">
                          <a:solidFill>
                            <a:schemeClr val="dk1"/>
                          </a:solidFill>
                          <a:latin typeface="Tahoma"/>
                        </a:defRPr>
                      </a:lvl6pPr>
                      <a:lvl7pPr marL="2743200" algn="l" defTabSz="457200" rtl="0" eaLnBrk="1" latinLnBrk="0" hangingPunct="1">
                        <a:defRPr sz="1800" kern="1200">
                          <a:solidFill>
                            <a:schemeClr val="dk1"/>
                          </a:solidFill>
                          <a:latin typeface="Tahoma"/>
                        </a:defRPr>
                      </a:lvl7pPr>
                      <a:lvl8pPr marL="3200400" algn="l" defTabSz="457200" rtl="0" eaLnBrk="1" latinLnBrk="0" hangingPunct="1">
                        <a:defRPr sz="1800" kern="1200">
                          <a:solidFill>
                            <a:schemeClr val="dk1"/>
                          </a:solidFill>
                          <a:latin typeface="Tahoma"/>
                        </a:defRPr>
                      </a:lvl8pPr>
                      <a:lvl9pPr marL="3657600" algn="l" defTabSz="457200" rtl="0" eaLnBrk="1" latinLnBrk="0" hangingPunct="1">
                        <a:defRPr sz="1800" kern="1200">
                          <a:solidFill>
                            <a:schemeClr val="dk1"/>
                          </a:solidFill>
                          <a:latin typeface="Tahoma"/>
                        </a:defRPr>
                      </a:lvl9pPr>
                    </a:lstStyle>
                    <a:p>
                      <a:pPr marL="0" marR="0" algn="r">
                        <a:spcBef>
                          <a:spcPts val="0"/>
                        </a:spcBef>
                        <a:spcAft>
                          <a:spcPts val="0"/>
                        </a:spcAft>
                      </a:pPr>
                      <a:r>
                        <a:rPr lang="en-US" sz="1400" dirty="0">
                          <a:effectLst/>
                          <a:latin typeface="Arial" panose="020B0604020202020204" pitchFamily="34" charset="0"/>
                          <a:cs typeface="Arial" panose="020B0604020202020204" pitchFamily="34" charset="0"/>
                        </a:rPr>
                        <a:t>8.30 (0.6)</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6556" marR="66556" marT="0" marB="0" anchor="ctr">
                    <a:lnL>
                      <a:noFill/>
                    </a:lnL>
                    <a:lnR>
                      <a:noFill/>
                    </a:lnR>
                    <a:lnT w="12700" cmpd="sng">
                      <a:solidFill>
                        <a:srgbClr val="010199"/>
                      </a:solidFill>
                    </a:lnT>
                    <a:lnB w="12700" cmpd="sng">
                      <a:solidFill>
                        <a:srgbClr val="010199"/>
                      </a:solidFill>
                    </a:lnB>
                    <a:lnTlToBr w="12700" cmpd="sng">
                      <a:noFill/>
                      <a:prstDash val="solid"/>
                    </a:lnTlToBr>
                    <a:lnBlToTr w="12700" cmpd="sng">
                      <a:noFill/>
                      <a:prstDash val="solid"/>
                    </a:lnBlToTr>
                    <a:solidFill>
                      <a:srgbClr val="010199">
                        <a:tint val="20000"/>
                      </a:srgbClr>
                    </a:solidFill>
                  </a:tcPr>
                </a:tc>
                <a:tc>
                  <a:txBody>
                    <a:bodyPr/>
                    <a:lstStyle>
                      <a:lvl1pPr marL="0" algn="l" defTabSz="457200" rtl="0" eaLnBrk="1" latinLnBrk="0" hangingPunct="1">
                        <a:defRPr sz="1800" kern="1200">
                          <a:solidFill>
                            <a:schemeClr val="dk1"/>
                          </a:solidFill>
                          <a:latin typeface="Tahoma"/>
                        </a:defRPr>
                      </a:lvl1pPr>
                      <a:lvl2pPr marL="457200" algn="l" defTabSz="457200" rtl="0" eaLnBrk="1" latinLnBrk="0" hangingPunct="1">
                        <a:defRPr sz="1800" kern="1200">
                          <a:solidFill>
                            <a:schemeClr val="dk1"/>
                          </a:solidFill>
                          <a:latin typeface="Tahoma"/>
                        </a:defRPr>
                      </a:lvl2pPr>
                      <a:lvl3pPr marL="914400" algn="l" defTabSz="457200" rtl="0" eaLnBrk="1" latinLnBrk="0" hangingPunct="1">
                        <a:defRPr sz="1800" kern="1200">
                          <a:solidFill>
                            <a:schemeClr val="dk1"/>
                          </a:solidFill>
                          <a:latin typeface="Tahoma"/>
                        </a:defRPr>
                      </a:lvl3pPr>
                      <a:lvl4pPr marL="1371600" algn="l" defTabSz="457200" rtl="0" eaLnBrk="1" latinLnBrk="0" hangingPunct="1">
                        <a:defRPr sz="1800" kern="1200">
                          <a:solidFill>
                            <a:schemeClr val="dk1"/>
                          </a:solidFill>
                          <a:latin typeface="Tahoma"/>
                        </a:defRPr>
                      </a:lvl4pPr>
                      <a:lvl5pPr marL="1828800" algn="l" defTabSz="457200" rtl="0" eaLnBrk="1" latinLnBrk="0" hangingPunct="1">
                        <a:defRPr sz="1800" kern="1200">
                          <a:solidFill>
                            <a:schemeClr val="dk1"/>
                          </a:solidFill>
                          <a:latin typeface="Tahoma"/>
                        </a:defRPr>
                      </a:lvl5pPr>
                      <a:lvl6pPr marL="2286000" algn="l" defTabSz="457200" rtl="0" eaLnBrk="1" latinLnBrk="0" hangingPunct="1">
                        <a:defRPr sz="1800" kern="1200">
                          <a:solidFill>
                            <a:schemeClr val="dk1"/>
                          </a:solidFill>
                          <a:latin typeface="Tahoma"/>
                        </a:defRPr>
                      </a:lvl6pPr>
                      <a:lvl7pPr marL="2743200" algn="l" defTabSz="457200" rtl="0" eaLnBrk="1" latinLnBrk="0" hangingPunct="1">
                        <a:defRPr sz="1800" kern="1200">
                          <a:solidFill>
                            <a:schemeClr val="dk1"/>
                          </a:solidFill>
                          <a:latin typeface="Tahoma"/>
                        </a:defRPr>
                      </a:lvl7pPr>
                      <a:lvl8pPr marL="3200400" algn="l" defTabSz="457200" rtl="0" eaLnBrk="1" latinLnBrk="0" hangingPunct="1">
                        <a:defRPr sz="1800" kern="1200">
                          <a:solidFill>
                            <a:schemeClr val="dk1"/>
                          </a:solidFill>
                          <a:latin typeface="Tahoma"/>
                        </a:defRPr>
                      </a:lvl8pPr>
                      <a:lvl9pPr marL="3657600" algn="l" defTabSz="457200" rtl="0" eaLnBrk="1" latinLnBrk="0" hangingPunct="1">
                        <a:defRPr sz="1800" kern="1200">
                          <a:solidFill>
                            <a:schemeClr val="dk1"/>
                          </a:solidFill>
                          <a:latin typeface="Tahoma"/>
                        </a:defRPr>
                      </a:lvl9pPr>
                    </a:lstStyle>
                    <a:p>
                      <a:pPr marL="0" marR="0" algn="r">
                        <a:spcBef>
                          <a:spcPts val="0"/>
                        </a:spcBef>
                        <a:spcAft>
                          <a:spcPts val="0"/>
                        </a:spcAft>
                      </a:pPr>
                      <a:r>
                        <a:rPr lang="en-US" sz="1400" dirty="0">
                          <a:effectLst/>
                          <a:latin typeface="Arial" panose="020B0604020202020204" pitchFamily="34" charset="0"/>
                          <a:cs typeface="Arial" panose="020B0604020202020204" pitchFamily="34" charset="0"/>
                        </a:rPr>
                        <a:t>7.50 (1.0)</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6556" marR="66556" marT="0" marB="0" anchor="ctr">
                    <a:lnL>
                      <a:noFill/>
                    </a:lnL>
                    <a:lnR>
                      <a:noFill/>
                    </a:lnR>
                    <a:lnT w="12700" cmpd="sng">
                      <a:solidFill>
                        <a:srgbClr val="010199"/>
                      </a:solidFill>
                    </a:lnT>
                    <a:lnB w="12700" cmpd="sng">
                      <a:solidFill>
                        <a:srgbClr val="010199"/>
                      </a:solidFill>
                    </a:lnB>
                    <a:lnTlToBr w="12700" cmpd="sng">
                      <a:noFill/>
                      <a:prstDash val="solid"/>
                    </a:lnTlToBr>
                    <a:lnBlToTr w="12700" cmpd="sng">
                      <a:noFill/>
                      <a:prstDash val="solid"/>
                    </a:lnBlToTr>
                    <a:solidFill>
                      <a:srgbClr val="010199">
                        <a:tint val="20000"/>
                      </a:srgbClr>
                    </a:solidFill>
                  </a:tcPr>
                </a:tc>
                <a:tc>
                  <a:txBody>
                    <a:bodyPr/>
                    <a:lstStyle>
                      <a:lvl1pPr marL="0" algn="l" defTabSz="457200" rtl="0" eaLnBrk="1" latinLnBrk="0" hangingPunct="1">
                        <a:defRPr sz="1800" kern="1200">
                          <a:solidFill>
                            <a:schemeClr val="dk1"/>
                          </a:solidFill>
                          <a:latin typeface="Tahoma"/>
                        </a:defRPr>
                      </a:lvl1pPr>
                      <a:lvl2pPr marL="457200" algn="l" defTabSz="457200" rtl="0" eaLnBrk="1" latinLnBrk="0" hangingPunct="1">
                        <a:defRPr sz="1800" kern="1200">
                          <a:solidFill>
                            <a:schemeClr val="dk1"/>
                          </a:solidFill>
                          <a:latin typeface="Tahoma"/>
                        </a:defRPr>
                      </a:lvl2pPr>
                      <a:lvl3pPr marL="914400" algn="l" defTabSz="457200" rtl="0" eaLnBrk="1" latinLnBrk="0" hangingPunct="1">
                        <a:defRPr sz="1800" kern="1200">
                          <a:solidFill>
                            <a:schemeClr val="dk1"/>
                          </a:solidFill>
                          <a:latin typeface="Tahoma"/>
                        </a:defRPr>
                      </a:lvl3pPr>
                      <a:lvl4pPr marL="1371600" algn="l" defTabSz="457200" rtl="0" eaLnBrk="1" latinLnBrk="0" hangingPunct="1">
                        <a:defRPr sz="1800" kern="1200">
                          <a:solidFill>
                            <a:schemeClr val="dk1"/>
                          </a:solidFill>
                          <a:latin typeface="Tahoma"/>
                        </a:defRPr>
                      </a:lvl4pPr>
                      <a:lvl5pPr marL="1828800" algn="l" defTabSz="457200" rtl="0" eaLnBrk="1" latinLnBrk="0" hangingPunct="1">
                        <a:defRPr sz="1800" kern="1200">
                          <a:solidFill>
                            <a:schemeClr val="dk1"/>
                          </a:solidFill>
                          <a:latin typeface="Tahoma"/>
                        </a:defRPr>
                      </a:lvl5pPr>
                      <a:lvl6pPr marL="2286000" algn="l" defTabSz="457200" rtl="0" eaLnBrk="1" latinLnBrk="0" hangingPunct="1">
                        <a:defRPr sz="1800" kern="1200">
                          <a:solidFill>
                            <a:schemeClr val="dk1"/>
                          </a:solidFill>
                          <a:latin typeface="Tahoma"/>
                        </a:defRPr>
                      </a:lvl6pPr>
                      <a:lvl7pPr marL="2743200" algn="l" defTabSz="457200" rtl="0" eaLnBrk="1" latinLnBrk="0" hangingPunct="1">
                        <a:defRPr sz="1800" kern="1200">
                          <a:solidFill>
                            <a:schemeClr val="dk1"/>
                          </a:solidFill>
                          <a:latin typeface="Tahoma"/>
                        </a:defRPr>
                      </a:lvl7pPr>
                      <a:lvl8pPr marL="3200400" algn="l" defTabSz="457200" rtl="0" eaLnBrk="1" latinLnBrk="0" hangingPunct="1">
                        <a:defRPr sz="1800" kern="1200">
                          <a:solidFill>
                            <a:schemeClr val="dk1"/>
                          </a:solidFill>
                          <a:latin typeface="Tahoma"/>
                        </a:defRPr>
                      </a:lvl8pPr>
                      <a:lvl9pPr marL="3657600" algn="l" defTabSz="457200" rtl="0" eaLnBrk="1" latinLnBrk="0" hangingPunct="1">
                        <a:defRPr sz="1800" kern="1200">
                          <a:solidFill>
                            <a:schemeClr val="dk1"/>
                          </a:solidFill>
                          <a:latin typeface="Tahoma"/>
                        </a:defRPr>
                      </a:lvl9p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0.59</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6556" marR="66556" marT="0" marB="0" anchor="ctr">
                    <a:lnL>
                      <a:noFill/>
                    </a:lnL>
                    <a:lnR w="12700" cmpd="sng">
                      <a:solidFill>
                        <a:srgbClr val="010199"/>
                      </a:solidFill>
                    </a:lnR>
                    <a:lnT w="12700" cmpd="sng">
                      <a:solidFill>
                        <a:srgbClr val="010199"/>
                      </a:solidFill>
                    </a:lnT>
                    <a:lnB w="12700" cmpd="sng">
                      <a:solidFill>
                        <a:srgbClr val="010199"/>
                      </a:solidFill>
                    </a:lnB>
                    <a:lnTlToBr w="12700" cmpd="sng">
                      <a:noFill/>
                      <a:prstDash val="solid"/>
                    </a:lnTlToBr>
                    <a:lnBlToTr w="12700" cmpd="sng">
                      <a:noFill/>
                      <a:prstDash val="solid"/>
                    </a:lnBlToTr>
                    <a:solidFill>
                      <a:srgbClr val="010199">
                        <a:tint val="20000"/>
                      </a:srgbClr>
                    </a:solidFill>
                  </a:tcPr>
                </a:tc>
                <a:extLst>
                  <a:ext uri="{0D108BD9-81ED-4DB2-BD59-A6C34878D82A}">
                    <a16:rowId xmlns:a16="http://schemas.microsoft.com/office/drawing/2014/main" val="10001"/>
                  </a:ext>
                </a:extLst>
              </a:tr>
              <a:tr h="423464">
                <a:tc>
                  <a:txBody>
                    <a:bodyPr/>
                    <a:lstStyle>
                      <a:lvl1pPr marL="0" algn="l" defTabSz="457200" rtl="0" eaLnBrk="1" latinLnBrk="0" hangingPunct="1">
                        <a:defRPr sz="1800" b="1" kern="1200">
                          <a:solidFill>
                            <a:schemeClr val="dk1"/>
                          </a:solidFill>
                          <a:latin typeface="Tahoma"/>
                        </a:defRPr>
                      </a:lvl1pPr>
                      <a:lvl2pPr marL="457200" algn="l" defTabSz="457200" rtl="0" eaLnBrk="1" latinLnBrk="0" hangingPunct="1">
                        <a:defRPr sz="1800" b="1" kern="1200">
                          <a:solidFill>
                            <a:schemeClr val="dk1"/>
                          </a:solidFill>
                          <a:latin typeface="Tahoma"/>
                        </a:defRPr>
                      </a:lvl2pPr>
                      <a:lvl3pPr marL="914400" algn="l" defTabSz="457200" rtl="0" eaLnBrk="1" latinLnBrk="0" hangingPunct="1">
                        <a:defRPr sz="1800" b="1" kern="1200">
                          <a:solidFill>
                            <a:schemeClr val="dk1"/>
                          </a:solidFill>
                          <a:latin typeface="Tahoma"/>
                        </a:defRPr>
                      </a:lvl3pPr>
                      <a:lvl4pPr marL="1371600" algn="l" defTabSz="457200" rtl="0" eaLnBrk="1" latinLnBrk="0" hangingPunct="1">
                        <a:defRPr sz="1800" b="1" kern="1200">
                          <a:solidFill>
                            <a:schemeClr val="dk1"/>
                          </a:solidFill>
                          <a:latin typeface="Tahoma"/>
                        </a:defRPr>
                      </a:lvl4pPr>
                      <a:lvl5pPr marL="1828800" algn="l" defTabSz="457200" rtl="0" eaLnBrk="1" latinLnBrk="0" hangingPunct="1">
                        <a:defRPr sz="1800" b="1" kern="1200">
                          <a:solidFill>
                            <a:schemeClr val="dk1"/>
                          </a:solidFill>
                          <a:latin typeface="Tahoma"/>
                        </a:defRPr>
                      </a:lvl5pPr>
                      <a:lvl6pPr marL="2286000" algn="l" defTabSz="457200" rtl="0" eaLnBrk="1" latinLnBrk="0" hangingPunct="1">
                        <a:defRPr sz="1800" b="1" kern="1200">
                          <a:solidFill>
                            <a:schemeClr val="dk1"/>
                          </a:solidFill>
                          <a:latin typeface="Tahoma"/>
                        </a:defRPr>
                      </a:lvl6pPr>
                      <a:lvl7pPr marL="2743200" algn="l" defTabSz="457200" rtl="0" eaLnBrk="1" latinLnBrk="0" hangingPunct="1">
                        <a:defRPr sz="1800" b="1" kern="1200">
                          <a:solidFill>
                            <a:schemeClr val="dk1"/>
                          </a:solidFill>
                          <a:latin typeface="Tahoma"/>
                        </a:defRPr>
                      </a:lvl7pPr>
                      <a:lvl8pPr marL="3200400" algn="l" defTabSz="457200" rtl="0" eaLnBrk="1" latinLnBrk="0" hangingPunct="1">
                        <a:defRPr sz="1800" b="1" kern="1200">
                          <a:solidFill>
                            <a:schemeClr val="dk1"/>
                          </a:solidFill>
                          <a:latin typeface="Tahoma"/>
                        </a:defRPr>
                      </a:lvl8pPr>
                      <a:lvl9pPr marL="3657600" algn="l" defTabSz="457200" rtl="0" eaLnBrk="1" latinLnBrk="0" hangingPunct="1">
                        <a:defRPr sz="1800" b="1" kern="1200">
                          <a:solidFill>
                            <a:schemeClr val="dk1"/>
                          </a:solidFill>
                          <a:latin typeface="Tahoma"/>
                        </a:defRPr>
                      </a:lvl9pPr>
                    </a:lstStyle>
                    <a:p>
                      <a:pPr marL="0" marR="0">
                        <a:spcBef>
                          <a:spcPts val="0"/>
                        </a:spcBef>
                        <a:spcAft>
                          <a:spcPts val="0"/>
                        </a:spcAft>
                      </a:pPr>
                      <a:r>
                        <a:rPr lang="en-US" sz="1400" dirty="0">
                          <a:effectLst/>
                          <a:latin typeface="Arial" panose="020B0604020202020204" pitchFamily="34" charset="0"/>
                          <a:cs typeface="Arial" panose="020B0604020202020204" pitchFamily="34" charset="0"/>
                        </a:rPr>
                        <a:t>Transition Confidence</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6556" marR="66556" marT="0" marB="0" anchor="ctr">
                    <a:lnL w="12700" cmpd="sng">
                      <a:solidFill>
                        <a:srgbClr val="010199"/>
                      </a:solidFill>
                    </a:lnL>
                    <a:lnR>
                      <a:noFill/>
                    </a:lnR>
                    <a:lnT w="12700" cmpd="sng">
                      <a:solidFill>
                        <a:srgbClr val="010199"/>
                      </a:solidFill>
                    </a:lnT>
                    <a:lnB w="12700" cmpd="sng">
                      <a:solidFill>
                        <a:srgbClr val="010199"/>
                      </a:solidFill>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dk1"/>
                          </a:solidFill>
                          <a:latin typeface="Tahoma"/>
                        </a:defRPr>
                      </a:lvl1pPr>
                      <a:lvl2pPr marL="457200" algn="l" defTabSz="457200" rtl="0" eaLnBrk="1" latinLnBrk="0" hangingPunct="1">
                        <a:defRPr sz="1800" kern="1200">
                          <a:solidFill>
                            <a:schemeClr val="dk1"/>
                          </a:solidFill>
                          <a:latin typeface="Tahoma"/>
                        </a:defRPr>
                      </a:lvl2pPr>
                      <a:lvl3pPr marL="914400" algn="l" defTabSz="457200" rtl="0" eaLnBrk="1" latinLnBrk="0" hangingPunct="1">
                        <a:defRPr sz="1800" kern="1200">
                          <a:solidFill>
                            <a:schemeClr val="dk1"/>
                          </a:solidFill>
                          <a:latin typeface="Tahoma"/>
                        </a:defRPr>
                      </a:lvl3pPr>
                      <a:lvl4pPr marL="1371600" algn="l" defTabSz="457200" rtl="0" eaLnBrk="1" latinLnBrk="0" hangingPunct="1">
                        <a:defRPr sz="1800" kern="1200">
                          <a:solidFill>
                            <a:schemeClr val="dk1"/>
                          </a:solidFill>
                          <a:latin typeface="Tahoma"/>
                        </a:defRPr>
                      </a:lvl4pPr>
                      <a:lvl5pPr marL="1828800" algn="l" defTabSz="457200" rtl="0" eaLnBrk="1" latinLnBrk="0" hangingPunct="1">
                        <a:defRPr sz="1800" kern="1200">
                          <a:solidFill>
                            <a:schemeClr val="dk1"/>
                          </a:solidFill>
                          <a:latin typeface="Tahoma"/>
                        </a:defRPr>
                      </a:lvl5pPr>
                      <a:lvl6pPr marL="2286000" algn="l" defTabSz="457200" rtl="0" eaLnBrk="1" latinLnBrk="0" hangingPunct="1">
                        <a:defRPr sz="1800" kern="1200">
                          <a:solidFill>
                            <a:schemeClr val="dk1"/>
                          </a:solidFill>
                          <a:latin typeface="Tahoma"/>
                        </a:defRPr>
                      </a:lvl6pPr>
                      <a:lvl7pPr marL="2743200" algn="l" defTabSz="457200" rtl="0" eaLnBrk="1" latinLnBrk="0" hangingPunct="1">
                        <a:defRPr sz="1800" kern="1200">
                          <a:solidFill>
                            <a:schemeClr val="dk1"/>
                          </a:solidFill>
                          <a:latin typeface="Tahoma"/>
                        </a:defRPr>
                      </a:lvl7pPr>
                      <a:lvl8pPr marL="3200400" algn="l" defTabSz="457200" rtl="0" eaLnBrk="1" latinLnBrk="0" hangingPunct="1">
                        <a:defRPr sz="1800" kern="1200">
                          <a:solidFill>
                            <a:schemeClr val="dk1"/>
                          </a:solidFill>
                          <a:latin typeface="Tahoma"/>
                        </a:defRPr>
                      </a:lvl8pPr>
                      <a:lvl9pPr marL="3657600" algn="l" defTabSz="457200" rtl="0" eaLnBrk="1" latinLnBrk="0" hangingPunct="1">
                        <a:defRPr sz="1800" kern="1200">
                          <a:solidFill>
                            <a:schemeClr val="dk1"/>
                          </a:solidFill>
                          <a:latin typeface="Tahoma"/>
                        </a:defRPr>
                      </a:lvl9pPr>
                    </a:lstStyle>
                    <a:p>
                      <a:pPr marL="0" marR="0" algn="r">
                        <a:spcBef>
                          <a:spcPts val="0"/>
                        </a:spcBef>
                        <a:spcAft>
                          <a:spcPts val="0"/>
                        </a:spcAft>
                      </a:pPr>
                      <a:r>
                        <a:rPr lang="en-US" sz="1400" dirty="0">
                          <a:effectLst/>
                          <a:latin typeface="Arial" panose="020B0604020202020204" pitchFamily="34" charset="0"/>
                          <a:cs typeface="Arial" panose="020B0604020202020204" pitchFamily="34" charset="0"/>
                        </a:rPr>
                        <a:t>5.82 (0.8)</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6556" marR="66556" marT="0" marB="0" anchor="ctr">
                    <a:lnL>
                      <a:noFill/>
                    </a:lnL>
                    <a:lnR>
                      <a:noFill/>
                    </a:lnR>
                    <a:lnT w="12700" cmpd="sng">
                      <a:solidFill>
                        <a:srgbClr val="010199"/>
                      </a:solidFill>
                    </a:lnT>
                    <a:lnB w="12700" cmpd="sng">
                      <a:solidFill>
                        <a:srgbClr val="010199"/>
                      </a:solidFill>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dk1"/>
                          </a:solidFill>
                          <a:latin typeface="Tahoma"/>
                        </a:defRPr>
                      </a:lvl1pPr>
                      <a:lvl2pPr marL="457200" algn="l" defTabSz="457200" rtl="0" eaLnBrk="1" latinLnBrk="0" hangingPunct="1">
                        <a:defRPr sz="1800" kern="1200">
                          <a:solidFill>
                            <a:schemeClr val="dk1"/>
                          </a:solidFill>
                          <a:latin typeface="Tahoma"/>
                        </a:defRPr>
                      </a:lvl2pPr>
                      <a:lvl3pPr marL="914400" algn="l" defTabSz="457200" rtl="0" eaLnBrk="1" latinLnBrk="0" hangingPunct="1">
                        <a:defRPr sz="1800" kern="1200">
                          <a:solidFill>
                            <a:schemeClr val="dk1"/>
                          </a:solidFill>
                          <a:latin typeface="Tahoma"/>
                        </a:defRPr>
                      </a:lvl3pPr>
                      <a:lvl4pPr marL="1371600" algn="l" defTabSz="457200" rtl="0" eaLnBrk="1" latinLnBrk="0" hangingPunct="1">
                        <a:defRPr sz="1800" kern="1200">
                          <a:solidFill>
                            <a:schemeClr val="dk1"/>
                          </a:solidFill>
                          <a:latin typeface="Tahoma"/>
                        </a:defRPr>
                      </a:lvl4pPr>
                      <a:lvl5pPr marL="1828800" algn="l" defTabSz="457200" rtl="0" eaLnBrk="1" latinLnBrk="0" hangingPunct="1">
                        <a:defRPr sz="1800" kern="1200">
                          <a:solidFill>
                            <a:schemeClr val="dk1"/>
                          </a:solidFill>
                          <a:latin typeface="Tahoma"/>
                        </a:defRPr>
                      </a:lvl5pPr>
                      <a:lvl6pPr marL="2286000" algn="l" defTabSz="457200" rtl="0" eaLnBrk="1" latinLnBrk="0" hangingPunct="1">
                        <a:defRPr sz="1800" kern="1200">
                          <a:solidFill>
                            <a:schemeClr val="dk1"/>
                          </a:solidFill>
                          <a:latin typeface="Tahoma"/>
                        </a:defRPr>
                      </a:lvl6pPr>
                      <a:lvl7pPr marL="2743200" algn="l" defTabSz="457200" rtl="0" eaLnBrk="1" latinLnBrk="0" hangingPunct="1">
                        <a:defRPr sz="1800" kern="1200">
                          <a:solidFill>
                            <a:schemeClr val="dk1"/>
                          </a:solidFill>
                          <a:latin typeface="Tahoma"/>
                        </a:defRPr>
                      </a:lvl7pPr>
                      <a:lvl8pPr marL="3200400" algn="l" defTabSz="457200" rtl="0" eaLnBrk="1" latinLnBrk="0" hangingPunct="1">
                        <a:defRPr sz="1800" kern="1200">
                          <a:solidFill>
                            <a:schemeClr val="dk1"/>
                          </a:solidFill>
                          <a:latin typeface="Tahoma"/>
                        </a:defRPr>
                      </a:lvl8pPr>
                      <a:lvl9pPr marL="3657600" algn="l" defTabSz="457200" rtl="0" eaLnBrk="1" latinLnBrk="0" hangingPunct="1">
                        <a:defRPr sz="1800" kern="1200">
                          <a:solidFill>
                            <a:schemeClr val="dk1"/>
                          </a:solidFill>
                          <a:latin typeface="Tahoma"/>
                        </a:defRPr>
                      </a:lvl9pPr>
                    </a:lstStyle>
                    <a:p>
                      <a:pPr marL="0" marR="0" algn="r">
                        <a:spcBef>
                          <a:spcPts val="0"/>
                        </a:spcBef>
                        <a:spcAft>
                          <a:spcPts val="0"/>
                        </a:spcAft>
                      </a:pPr>
                      <a:r>
                        <a:rPr lang="en-US" sz="1400" dirty="0">
                          <a:effectLst/>
                          <a:latin typeface="Arial" panose="020B0604020202020204" pitchFamily="34" charset="0"/>
                          <a:cs typeface="Arial" panose="020B0604020202020204" pitchFamily="34" charset="0"/>
                        </a:rPr>
                        <a:t>6.50 (0.9)</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6556" marR="66556" marT="0" marB="0" anchor="ctr">
                    <a:lnL>
                      <a:noFill/>
                    </a:lnL>
                    <a:lnR>
                      <a:noFill/>
                    </a:lnR>
                    <a:lnT w="12700" cmpd="sng">
                      <a:solidFill>
                        <a:srgbClr val="010199"/>
                      </a:solidFill>
                    </a:lnT>
                    <a:lnB w="12700" cmpd="sng">
                      <a:solidFill>
                        <a:srgbClr val="010199"/>
                      </a:solidFill>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dk1"/>
                          </a:solidFill>
                          <a:latin typeface="Tahoma"/>
                        </a:defRPr>
                      </a:lvl1pPr>
                      <a:lvl2pPr marL="457200" algn="l" defTabSz="457200" rtl="0" eaLnBrk="1" latinLnBrk="0" hangingPunct="1">
                        <a:defRPr sz="1800" kern="1200">
                          <a:solidFill>
                            <a:schemeClr val="dk1"/>
                          </a:solidFill>
                          <a:latin typeface="Tahoma"/>
                        </a:defRPr>
                      </a:lvl2pPr>
                      <a:lvl3pPr marL="914400" algn="l" defTabSz="457200" rtl="0" eaLnBrk="1" latinLnBrk="0" hangingPunct="1">
                        <a:defRPr sz="1800" kern="1200">
                          <a:solidFill>
                            <a:schemeClr val="dk1"/>
                          </a:solidFill>
                          <a:latin typeface="Tahoma"/>
                        </a:defRPr>
                      </a:lvl3pPr>
                      <a:lvl4pPr marL="1371600" algn="l" defTabSz="457200" rtl="0" eaLnBrk="1" latinLnBrk="0" hangingPunct="1">
                        <a:defRPr sz="1800" kern="1200">
                          <a:solidFill>
                            <a:schemeClr val="dk1"/>
                          </a:solidFill>
                          <a:latin typeface="Tahoma"/>
                        </a:defRPr>
                      </a:lvl4pPr>
                      <a:lvl5pPr marL="1828800" algn="l" defTabSz="457200" rtl="0" eaLnBrk="1" latinLnBrk="0" hangingPunct="1">
                        <a:defRPr sz="1800" kern="1200">
                          <a:solidFill>
                            <a:schemeClr val="dk1"/>
                          </a:solidFill>
                          <a:latin typeface="Tahoma"/>
                        </a:defRPr>
                      </a:lvl5pPr>
                      <a:lvl6pPr marL="2286000" algn="l" defTabSz="457200" rtl="0" eaLnBrk="1" latinLnBrk="0" hangingPunct="1">
                        <a:defRPr sz="1800" kern="1200">
                          <a:solidFill>
                            <a:schemeClr val="dk1"/>
                          </a:solidFill>
                          <a:latin typeface="Tahoma"/>
                        </a:defRPr>
                      </a:lvl6pPr>
                      <a:lvl7pPr marL="2743200" algn="l" defTabSz="457200" rtl="0" eaLnBrk="1" latinLnBrk="0" hangingPunct="1">
                        <a:defRPr sz="1800" kern="1200">
                          <a:solidFill>
                            <a:schemeClr val="dk1"/>
                          </a:solidFill>
                          <a:latin typeface="Tahoma"/>
                        </a:defRPr>
                      </a:lvl7pPr>
                      <a:lvl8pPr marL="3200400" algn="l" defTabSz="457200" rtl="0" eaLnBrk="1" latinLnBrk="0" hangingPunct="1">
                        <a:defRPr sz="1800" kern="1200">
                          <a:solidFill>
                            <a:schemeClr val="dk1"/>
                          </a:solidFill>
                          <a:latin typeface="Tahoma"/>
                        </a:defRPr>
                      </a:lvl8pPr>
                      <a:lvl9pPr marL="3657600" algn="l" defTabSz="457200" rtl="0" eaLnBrk="1" latinLnBrk="0" hangingPunct="1">
                        <a:defRPr sz="1800" kern="1200">
                          <a:solidFill>
                            <a:schemeClr val="dk1"/>
                          </a:solidFill>
                          <a:latin typeface="Tahoma"/>
                        </a:defRPr>
                      </a:lvl9p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0.38</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6556" marR="66556" marT="0" marB="0" anchor="ctr">
                    <a:lnL>
                      <a:noFill/>
                    </a:lnL>
                    <a:lnR w="12700" cmpd="sng">
                      <a:solidFill>
                        <a:srgbClr val="010199"/>
                      </a:solidFill>
                    </a:lnR>
                    <a:lnT w="12700" cmpd="sng">
                      <a:solidFill>
                        <a:srgbClr val="010199"/>
                      </a:solidFill>
                    </a:lnT>
                    <a:lnB w="12700" cmpd="sng">
                      <a:solidFill>
                        <a:srgbClr val="010199"/>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423464">
                <a:tc>
                  <a:txBody>
                    <a:bodyPr/>
                    <a:lstStyle>
                      <a:lvl1pPr marL="0" algn="l" defTabSz="457200" rtl="0" eaLnBrk="1" latinLnBrk="0" hangingPunct="1">
                        <a:defRPr sz="1800" b="1" kern="1200">
                          <a:solidFill>
                            <a:schemeClr val="dk1"/>
                          </a:solidFill>
                          <a:latin typeface="Tahoma"/>
                        </a:defRPr>
                      </a:lvl1pPr>
                      <a:lvl2pPr marL="457200" algn="l" defTabSz="457200" rtl="0" eaLnBrk="1" latinLnBrk="0" hangingPunct="1">
                        <a:defRPr sz="1800" b="1" kern="1200">
                          <a:solidFill>
                            <a:schemeClr val="dk1"/>
                          </a:solidFill>
                          <a:latin typeface="Tahoma"/>
                        </a:defRPr>
                      </a:lvl2pPr>
                      <a:lvl3pPr marL="914400" algn="l" defTabSz="457200" rtl="0" eaLnBrk="1" latinLnBrk="0" hangingPunct="1">
                        <a:defRPr sz="1800" b="1" kern="1200">
                          <a:solidFill>
                            <a:schemeClr val="dk1"/>
                          </a:solidFill>
                          <a:latin typeface="Tahoma"/>
                        </a:defRPr>
                      </a:lvl3pPr>
                      <a:lvl4pPr marL="1371600" algn="l" defTabSz="457200" rtl="0" eaLnBrk="1" latinLnBrk="0" hangingPunct="1">
                        <a:defRPr sz="1800" b="1" kern="1200">
                          <a:solidFill>
                            <a:schemeClr val="dk1"/>
                          </a:solidFill>
                          <a:latin typeface="Tahoma"/>
                        </a:defRPr>
                      </a:lvl4pPr>
                      <a:lvl5pPr marL="1828800" algn="l" defTabSz="457200" rtl="0" eaLnBrk="1" latinLnBrk="0" hangingPunct="1">
                        <a:defRPr sz="1800" b="1" kern="1200">
                          <a:solidFill>
                            <a:schemeClr val="dk1"/>
                          </a:solidFill>
                          <a:latin typeface="Tahoma"/>
                        </a:defRPr>
                      </a:lvl5pPr>
                      <a:lvl6pPr marL="2286000" algn="l" defTabSz="457200" rtl="0" eaLnBrk="1" latinLnBrk="0" hangingPunct="1">
                        <a:defRPr sz="1800" b="1" kern="1200">
                          <a:solidFill>
                            <a:schemeClr val="dk1"/>
                          </a:solidFill>
                          <a:latin typeface="Tahoma"/>
                        </a:defRPr>
                      </a:lvl6pPr>
                      <a:lvl7pPr marL="2743200" algn="l" defTabSz="457200" rtl="0" eaLnBrk="1" latinLnBrk="0" hangingPunct="1">
                        <a:defRPr sz="1800" b="1" kern="1200">
                          <a:solidFill>
                            <a:schemeClr val="dk1"/>
                          </a:solidFill>
                          <a:latin typeface="Tahoma"/>
                        </a:defRPr>
                      </a:lvl7pPr>
                      <a:lvl8pPr marL="3200400" algn="l" defTabSz="457200" rtl="0" eaLnBrk="1" latinLnBrk="0" hangingPunct="1">
                        <a:defRPr sz="1800" b="1" kern="1200">
                          <a:solidFill>
                            <a:schemeClr val="dk1"/>
                          </a:solidFill>
                          <a:latin typeface="Tahoma"/>
                        </a:defRPr>
                      </a:lvl8pPr>
                      <a:lvl9pPr marL="3657600" algn="l" defTabSz="457200" rtl="0" eaLnBrk="1" latinLnBrk="0" hangingPunct="1">
                        <a:defRPr sz="1800" b="1" kern="1200">
                          <a:solidFill>
                            <a:schemeClr val="dk1"/>
                          </a:solidFill>
                          <a:latin typeface="Tahoma"/>
                        </a:defRPr>
                      </a:lvl9pPr>
                    </a:lstStyle>
                    <a:p>
                      <a:pPr marL="0" marR="0">
                        <a:spcBef>
                          <a:spcPts val="0"/>
                        </a:spcBef>
                        <a:spcAft>
                          <a:spcPts val="0"/>
                        </a:spcAft>
                      </a:pPr>
                      <a:r>
                        <a:rPr lang="en-US" sz="1400" dirty="0">
                          <a:effectLst/>
                          <a:latin typeface="Arial" panose="020B0604020202020204" pitchFamily="34" charset="0"/>
                          <a:cs typeface="Arial" panose="020B0604020202020204" pitchFamily="34" charset="0"/>
                        </a:rPr>
                        <a:t>Health &amp; Health Care</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6556" marR="66556" marT="0" marB="0" anchor="ctr">
                    <a:lnL w="12700" cmpd="sng">
                      <a:solidFill>
                        <a:srgbClr val="010199"/>
                      </a:solidFill>
                    </a:lnL>
                    <a:lnR>
                      <a:noFill/>
                    </a:lnR>
                    <a:lnT w="12700" cmpd="sng">
                      <a:solidFill>
                        <a:srgbClr val="010199"/>
                      </a:solidFill>
                    </a:lnT>
                    <a:lnB w="12700" cmpd="sng">
                      <a:solidFill>
                        <a:srgbClr val="010199"/>
                      </a:solidFill>
                    </a:lnB>
                    <a:lnTlToBr w="12700" cmpd="sng">
                      <a:noFill/>
                      <a:prstDash val="solid"/>
                    </a:lnTlToBr>
                    <a:lnBlToTr w="12700" cmpd="sng">
                      <a:noFill/>
                      <a:prstDash val="solid"/>
                    </a:lnBlToTr>
                    <a:solidFill>
                      <a:srgbClr val="010199">
                        <a:tint val="20000"/>
                      </a:srgbClr>
                    </a:solidFill>
                  </a:tcPr>
                </a:tc>
                <a:tc>
                  <a:txBody>
                    <a:bodyPr/>
                    <a:lstStyle>
                      <a:lvl1pPr marL="0" algn="l" defTabSz="457200" rtl="0" eaLnBrk="1" latinLnBrk="0" hangingPunct="1">
                        <a:defRPr sz="1800" kern="1200">
                          <a:solidFill>
                            <a:schemeClr val="dk1"/>
                          </a:solidFill>
                          <a:latin typeface="Tahoma"/>
                        </a:defRPr>
                      </a:lvl1pPr>
                      <a:lvl2pPr marL="457200" algn="l" defTabSz="457200" rtl="0" eaLnBrk="1" latinLnBrk="0" hangingPunct="1">
                        <a:defRPr sz="1800" kern="1200">
                          <a:solidFill>
                            <a:schemeClr val="dk1"/>
                          </a:solidFill>
                          <a:latin typeface="Tahoma"/>
                        </a:defRPr>
                      </a:lvl2pPr>
                      <a:lvl3pPr marL="914400" algn="l" defTabSz="457200" rtl="0" eaLnBrk="1" latinLnBrk="0" hangingPunct="1">
                        <a:defRPr sz="1800" kern="1200">
                          <a:solidFill>
                            <a:schemeClr val="dk1"/>
                          </a:solidFill>
                          <a:latin typeface="Tahoma"/>
                        </a:defRPr>
                      </a:lvl3pPr>
                      <a:lvl4pPr marL="1371600" algn="l" defTabSz="457200" rtl="0" eaLnBrk="1" latinLnBrk="0" hangingPunct="1">
                        <a:defRPr sz="1800" kern="1200">
                          <a:solidFill>
                            <a:schemeClr val="dk1"/>
                          </a:solidFill>
                          <a:latin typeface="Tahoma"/>
                        </a:defRPr>
                      </a:lvl4pPr>
                      <a:lvl5pPr marL="1828800" algn="l" defTabSz="457200" rtl="0" eaLnBrk="1" latinLnBrk="0" hangingPunct="1">
                        <a:defRPr sz="1800" kern="1200">
                          <a:solidFill>
                            <a:schemeClr val="dk1"/>
                          </a:solidFill>
                          <a:latin typeface="Tahoma"/>
                        </a:defRPr>
                      </a:lvl5pPr>
                      <a:lvl6pPr marL="2286000" algn="l" defTabSz="457200" rtl="0" eaLnBrk="1" latinLnBrk="0" hangingPunct="1">
                        <a:defRPr sz="1800" kern="1200">
                          <a:solidFill>
                            <a:schemeClr val="dk1"/>
                          </a:solidFill>
                          <a:latin typeface="Tahoma"/>
                        </a:defRPr>
                      </a:lvl6pPr>
                      <a:lvl7pPr marL="2743200" algn="l" defTabSz="457200" rtl="0" eaLnBrk="1" latinLnBrk="0" hangingPunct="1">
                        <a:defRPr sz="1800" kern="1200">
                          <a:solidFill>
                            <a:schemeClr val="dk1"/>
                          </a:solidFill>
                          <a:latin typeface="Tahoma"/>
                        </a:defRPr>
                      </a:lvl7pPr>
                      <a:lvl8pPr marL="3200400" algn="l" defTabSz="457200" rtl="0" eaLnBrk="1" latinLnBrk="0" hangingPunct="1">
                        <a:defRPr sz="1800" kern="1200">
                          <a:solidFill>
                            <a:schemeClr val="dk1"/>
                          </a:solidFill>
                          <a:latin typeface="Tahoma"/>
                        </a:defRPr>
                      </a:lvl8pPr>
                      <a:lvl9pPr marL="3657600" algn="l" defTabSz="457200" rtl="0" eaLnBrk="1" latinLnBrk="0" hangingPunct="1">
                        <a:defRPr sz="1800" kern="1200">
                          <a:solidFill>
                            <a:schemeClr val="dk1"/>
                          </a:solidFill>
                          <a:latin typeface="Tahoma"/>
                        </a:defRPr>
                      </a:lvl9pPr>
                    </a:lstStyle>
                    <a:p>
                      <a:pPr marL="0" marR="0" algn="r">
                        <a:spcBef>
                          <a:spcPts val="0"/>
                        </a:spcBef>
                        <a:spcAft>
                          <a:spcPts val="0"/>
                        </a:spcAft>
                      </a:pPr>
                      <a:r>
                        <a:rPr lang="en-US" sz="1400" dirty="0">
                          <a:effectLst/>
                          <a:latin typeface="Arial" panose="020B0604020202020204" pitchFamily="34" charset="0"/>
                          <a:cs typeface="Arial" panose="020B0604020202020204" pitchFamily="34" charset="0"/>
                        </a:rPr>
                        <a:t>28.55 (2.7)</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6556" marR="66556" marT="0" marB="0" anchor="ctr">
                    <a:lnL>
                      <a:noFill/>
                    </a:lnL>
                    <a:lnR>
                      <a:noFill/>
                    </a:lnR>
                    <a:lnT w="12700" cmpd="sng">
                      <a:solidFill>
                        <a:srgbClr val="010199"/>
                      </a:solidFill>
                    </a:lnT>
                    <a:lnB w="12700" cmpd="sng">
                      <a:solidFill>
                        <a:srgbClr val="010199"/>
                      </a:solidFill>
                    </a:lnB>
                    <a:lnTlToBr w="12700" cmpd="sng">
                      <a:noFill/>
                      <a:prstDash val="solid"/>
                    </a:lnTlToBr>
                    <a:lnBlToTr w="12700" cmpd="sng">
                      <a:noFill/>
                      <a:prstDash val="solid"/>
                    </a:lnBlToTr>
                    <a:solidFill>
                      <a:srgbClr val="010199">
                        <a:tint val="20000"/>
                      </a:srgbClr>
                    </a:solidFill>
                  </a:tcPr>
                </a:tc>
                <a:tc>
                  <a:txBody>
                    <a:bodyPr/>
                    <a:lstStyle>
                      <a:lvl1pPr marL="0" algn="l" defTabSz="457200" rtl="0" eaLnBrk="1" latinLnBrk="0" hangingPunct="1">
                        <a:defRPr sz="1800" kern="1200">
                          <a:solidFill>
                            <a:schemeClr val="dk1"/>
                          </a:solidFill>
                          <a:latin typeface="Tahoma"/>
                        </a:defRPr>
                      </a:lvl1pPr>
                      <a:lvl2pPr marL="457200" algn="l" defTabSz="457200" rtl="0" eaLnBrk="1" latinLnBrk="0" hangingPunct="1">
                        <a:defRPr sz="1800" kern="1200">
                          <a:solidFill>
                            <a:schemeClr val="dk1"/>
                          </a:solidFill>
                          <a:latin typeface="Tahoma"/>
                        </a:defRPr>
                      </a:lvl2pPr>
                      <a:lvl3pPr marL="914400" algn="l" defTabSz="457200" rtl="0" eaLnBrk="1" latinLnBrk="0" hangingPunct="1">
                        <a:defRPr sz="1800" kern="1200">
                          <a:solidFill>
                            <a:schemeClr val="dk1"/>
                          </a:solidFill>
                          <a:latin typeface="Tahoma"/>
                        </a:defRPr>
                      </a:lvl3pPr>
                      <a:lvl4pPr marL="1371600" algn="l" defTabSz="457200" rtl="0" eaLnBrk="1" latinLnBrk="0" hangingPunct="1">
                        <a:defRPr sz="1800" kern="1200">
                          <a:solidFill>
                            <a:schemeClr val="dk1"/>
                          </a:solidFill>
                          <a:latin typeface="Tahoma"/>
                        </a:defRPr>
                      </a:lvl4pPr>
                      <a:lvl5pPr marL="1828800" algn="l" defTabSz="457200" rtl="0" eaLnBrk="1" latinLnBrk="0" hangingPunct="1">
                        <a:defRPr sz="1800" kern="1200">
                          <a:solidFill>
                            <a:schemeClr val="dk1"/>
                          </a:solidFill>
                          <a:latin typeface="Tahoma"/>
                        </a:defRPr>
                      </a:lvl5pPr>
                      <a:lvl6pPr marL="2286000" algn="l" defTabSz="457200" rtl="0" eaLnBrk="1" latinLnBrk="0" hangingPunct="1">
                        <a:defRPr sz="1800" kern="1200">
                          <a:solidFill>
                            <a:schemeClr val="dk1"/>
                          </a:solidFill>
                          <a:latin typeface="Tahoma"/>
                        </a:defRPr>
                      </a:lvl6pPr>
                      <a:lvl7pPr marL="2743200" algn="l" defTabSz="457200" rtl="0" eaLnBrk="1" latinLnBrk="0" hangingPunct="1">
                        <a:defRPr sz="1800" kern="1200">
                          <a:solidFill>
                            <a:schemeClr val="dk1"/>
                          </a:solidFill>
                          <a:latin typeface="Tahoma"/>
                        </a:defRPr>
                      </a:lvl7pPr>
                      <a:lvl8pPr marL="3200400" algn="l" defTabSz="457200" rtl="0" eaLnBrk="1" latinLnBrk="0" hangingPunct="1">
                        <a:defRPr sz="1800" kern="1200">
                          <a:solidFill>
                            <a:schemeClr val="dk1"/>
                          </a:solidFill>
                          <a:latin typeface="Tahoma"/>
                        </a:defRPr>
                      </a:lvl8pPr>
                      <a:lvl9pPr marL="3657600" algn="l" defTabSz="457200" rtl="0" eaLnBrk="1" latinLnBrk="0" hangingPunct="1">
                        <a:defRPr sz="1800" kern="1200">
                          <a:solidFill>
                            <a:schemeClr val="dk1"/>
                          </a:solidFill>
                          <a:latin typeface="Tahoma"/>
                        </a:defRPr>
                      </a:lvl9pPr>
                    </a:lstStyle>
                    <a:p>
                      <a:pPr marL="0" marR="0" algn="r">
                        <a:spcBef>
                          <a:spcPts val="0"/>
                        </a:spcBef>
                        <a:spcAft>
                          <a:spcPts val="0"/>
                        </a:spcAft>
                      </a:pPr>
                      <a:r>
                        <a:rPr lang="en-US" sz="1400" dirty="0">
                          <a:effectLst/>
                          <a:latin typeface="Arial" panose="020B0604020202020204" pitchFamily="34" charset="0"/>
                          <a:cs typeface="Arial" panose="020B0604020202020204" pitchFamily="34" charset="0"/>
                        </a:rPr>
                        <a:t>28.60 (2.6)</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6556" marR="66556" marT="0" marB="0" anchor="ctr">
                    <a:lnL>
                      <a:noFill/>
                    </a:lnL>
                    <a:lnR>
                      <a:noFill/>
                    </a:lnR>
                    <a:lnT w="12700" cmpd="sng">
                      <a:solidFill>
                        <a:srgbClr val="010199"/>
                      </a:solidFill>
                    </a:lnT>
                    <a:lnB w="12700" cmpd="sng">
                      <a:solidFill>
                        <a:srgbClr val="010199"/>
                      </a:solidFill>
                    </a:lnB>
                    <a:lnTlToBr w="12700" cmpd="sng">
                      <a:noFill/>
                      <a:prstDash val="solid"/>
                    </a:lnTlToBr>
                    <a:lnBlToTr w="12700" cmpd="sng">
                      <a:noFill/>
                      <a:prstDash val="solid"/>
                    </a:lnBlToTr>
                    <a:solidFill>
                      <a:srgbClr val="010199">
                        <a:tint val="20000"/>
                      </a:srgbClr>
                    </a:solidFill>
                  </a:tcPr>
                </a:tc>
                <a:tc>
                  <a:txBody>
                    <a:bodyPr/>
                    <a:lstStyle>
                      <a:lvl1pPr marL="0" algn="l" defTabSz="457200" rtl="0" eaLnBrk="1" latinLnBrk="0" hangingPunct="1">
                        <a:defRPr sz="1800" kern="1200">
                          <a:solidFill>
                            <a:schemeClr val="dk1"/>
                          </a:solidFill>
                          <a:latin typeface="Tahoma"/>
                        </a:defRPr>
                      </a:lvl1pPr>
                      <a:lvl2pPr marL="457200" algn="l" defTabSz="457200" rtl="0" eaLnBrk="1" latinLnBrk="0" hangingPunct="1">
                        <a:defRPr sz="1800" kern="1200">
                          <a:solidFill>
                            <a:schemeClr val="dk1"/>
                          </a:solidFill>
                          <a:latin typeface="Tahoma"/>
                        </a:defRPr>
                      </a:lvl2pPr>
                      <a:lvl3pPr marL="914400" algn="l" defTabSz="457200" rtl="0" eaLnBrk="1" latinLnBrk="0" hangingPunct="1">
                        <a:defRPr sz="1800" kern="1200">
                          <a:solidFill>
                            <a:schemeClr val="dk1"/>
                          </a:solidFill>
                          <a:latin typeface="Tahoma"/>
                        </a:defRPr>
                      </a:lvl3pPr>
                      <a:lvl4pPr marL="1371600" algn="l" defTabSz="457200" rtl="0" eaLnBrk="1" latinLnBrk="0" hangingPunct="1">
                        <a:defRPr sz="1800" kern="1200">
                          <a:solidFill>
                            <a:schemeClr val="dk1"/>
                          </a:solidFill>
                          <a:latin typeface="Tahoma"/>
                        </a:defRPr>
                      </a:lvl4pPr>
                      <a:lvl5pPr marL="1828800" algn="l" defTabSz="457200" rtl="0" eaLnBrk="1" latinLnBrk="0" hangingPunct="1">
                        <a:defRPr sz="1800" kern="1200">
                          <a:solidFill>
                            <a:schemeClr val="dk1"/>
                          </a:solidFill>
                          <a:latin typeface="Tahoma"/>
                        </a:defRPr>
                      </a:lvl5pPr>
                      <a:lvl6pPr marL="2286000" algn="l" defTabSz="457200" rtl="0" eaLnBrk="1" latinLnBrk="0" hangingPunct="1">
                        <a:defRPr sz="1800" kern="1200">
                          <a:solidFill>
                            <a:schemeClr val="dk1"/>
                          </a:solidFill>
                          <a:latin typeface="Tahoma"/>
                        </a:defRPr>
                      </a:lvl6pPr>
                      <a:lvl7pPr marL="2743200" algn="l" defTabSz="457200" rtl="0" eaLnBrk="1" latinLnBrk="0" hangingPunct="1">
                        <a:defRPr sz="1800" kern="1200">
                          <a:solidFill>
                            <a:schemeClr val="dk1"/>
                          </a:solidFill>
                          <a:latin typeface="Tahoma"/>
                        </a:defRPr>
                      </a:lvl7pPr>
                      <a:lvl8pPr marL="3200400" algn="l" defTabSz="457200" rtl="0" eaLnBrk="1" latinLnBrk="0" hangingPunct="1">
                        <a:defRPr sz="1800" kern="1200">
                          <a:solidFill>
                            <a:schemeClr val="dk1"/>
                          </a:solidFill>
                          <a:latin typeface="Tahoma"/>
                        </a:defRPr>
                      </a:lvl8pPr>
                      <a:lvl9pPr marL="3657600" algn="l" defTabSz="457200" rtl="0" eaLnBrk="1" latinLnBrk="0" hangingPunct="1">
                        <a:defRPr sz="1800" kern="1200">
                          <a:solidFill>
                            <a:schemeClr val="dk1"/>
                          </a:solidFill>
                          <a:latin typeface="Tahoma"/>
                        </a:defRPr>
                      </a:lvl9p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0.69</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6556" marR="66556" marT="0" marB="0" anchor="ctr">
                    <a:lnL>
                      <a:noFill/>
                    </a:lnL>
                    <a:lnR w="12700" cmpd="sng">
                      <a:solidFill>
                        <a:srgbClr val="010199"/>
                      </a:solidFill>
                    </a:lnR>
                    <a:lnT w="12700" cmpd="sng">
                      <a:solidFill>
                        <a:srgbClr val="010199"/>
                      </a:solidFill>
                    </a:lnT>
                    <a:lnB w="12700" cmpd="sng">
                      <a:solidFill>
                        <a:srgbClr val="010199"/>
                      </a:solidFill>
                    </a:lnB>
                    <a:lnTlToBr w="12700" cmpd="sng">
                      <a:noFill/>
                      <a:prstDash val="solid"/>
                    </a:lnTlToBr>
                    <a:lnBlToTr w="12700" cmpd="sng">
                      <a:noFill/>
                      <a:prstDash val="solid"/>
                    </a:lnBlToTr>
                    <a:solidFill>
                      <a:srgbClr val="010199">
                        <a:tint val="20000"/>
                      </a:srgbClr>
                    </a:solidFill>
                  </a:tcPr>
                </a:tc>
                <a:extLst>
                  <a:ext uri="{0D108BD9-81ED-4DB2-BD59-A6C34878D82A}">
                    <a16:rowId xmlns:a16="http://schemas.microsoft.com/office/drawing/2014/main" val="10003"/>
                  </a:ext>
                </a:extLst>
              </a:tr>
              <a:tr h="414230">
                <a:tc>
                  <a:txBody>
                    <a:bodyPr/>
                    <a:lstStyle>
                      <a:lvl1pPr marL="0" algn="l" defTabSz="457200" rtl="0" eaLnBrk="1" latinLnBrk="0" hangingPunct="1">
                        <a:defRPr sz="1800" b="1" kern="1200">
                          <a:solidFill>
                            <a:schemeClr val="dk1"/>
                          </a:solidFill>
                          <a:latin typeface="Tahoma"/>
                        </a:defRPr>
                      </a:lvl1pPr>
                      <a:lvl2pPr marL="457200" algn="l" defTabSz="457200" rtl="0" eaLnBrk="1" latinLnBrk="0" hangingPunct="1">
                        <a:defRPr sz="1800" b="1" kern="1200">
                          <a:solidFill>
                            <a:schemeClr val="dk1"/>
                          </a:solidFill>
                          <a:latin typeface="Tahoma"/>
                        </a:defRPr>
                      </a:lvl2pPr>
                      <a:lvl3pPr marL="914400" algn="l" defTabSz="457200" rtl="0" eaLnBrk="1" latinLnBrk="0" hangingPunct="1">
                        <a:defRPr sz="1800" b="1" kern="1200">
                          <a:solidFill>
                            <a:schemeClr val="dk1"/>
                          </a:solidFill>
                          <a:latin typeface="Tahoma"/>
                        </a:defRPr>
                      </a:lvl3pPr>
                      <a:lvl4pPr marL="1371600" algn="l" defTabSz="457200" rtl="0" eaLnBrk="1" latinLnBrk="0" hangingPunct="1">
                        <a:defRPr sz="1800" b="1" kern="1200">
                          <a:solidFill>
                            <a:schemeClr val="dk1"/>
                          </a:solidFill>
                          <a:latin typeface="Tahoma"/>
                        </a:defRPr>
                      </a:lvl4pPr>
                      <a:lvl5pPr marL="1828800" algn="l" defTabSz="457200" rtl="0" eaLnBrk="1" latinLnBrk="0" hangingPunct="1">
                        <a:defRPr sz="1800" b="1" kern="1200">
                          <a:solidFill>
                            <a:schemeClr val="dk1"/>
                          </a:solidFill>
                          <a:latin typeface="Tahoma"/>
                        </a:defRPr>
                      </a:lvl5pPr>
                      <a:lvl6pPr marL="2286000" algn="l" defTabSz="457200" rtl="0" eaLnBrk="1" latinLnBrk="0" hangingPunct="1">
                        <a:defRPr sz="1800" b="1" kern="1200">
                          <a:solidFill>
                            <a:schemeClr val="dk1"/>
                          </a:solidFill>
                          <a:latin typeface="Tahoma"/>
                        </a:defRPr>
                      </a:lvl6pPr>
                      <a:lvl7pPr marL="2743200" algn="l" defTabSz="457200" rtl="0" eaLnBrk="1" latinLnBrk="0" hangingPunct="1">
                        <a:defRPr sz="1800" b="1" kern="1200">
                          <a:solidFill>
                            <a:schemeClr val="dk1"/>
                          </a:solidFill>
                          <a:latin typeface="Tahoma"/>
                        </a:defRPr>
                      </a:lvl7pPr>
                      <a:lvl8pPr marL="3200400" algn="l" defTabSz="457200" rtl="0" eaLnBrk="1" latinLnBrk="0" hangingPunct="1">
                        <a:defRPr sz="1800" b="1" kern="1200">
                          <a:solidFill>
                            <a:schemeClr val="dk1"/>
                          </a:solidFill>
                          <a:latin typeface="Tahoma"/>
                        </a:defRPr>
                      </a:lvl8pPr>
                      <a:lvl9pPr marL="3657600" algn="l" defTabSz="457200" rtl="0" eaLnBrk="1" latinLnBrk="0" hangingPunct="1">
                        <a:defRPr sz="1800" b="1" kern="1200">
                          <a:solidFill>
                            <a:schemeClr val="dk1"/>
                          </a:solidFill>
                          <a:latin typeface="Tahoma"/>
                        </a:defRPr>
                      </a:lvl9pPr>
                    </a:lstStyle>
                    <a:p>
                      <a:pPr marL="0" marR="0">
                        <a:spcBef>
                          <a:spcPts val="0"/>
                        </a:spcBef>
                        <a:spcAft>
                          <a:spcPts val="0"/>
                        </a:spcAft>
                      </a:pPr>
                      <a:r>
                        <a:rPr lang="en-US" sz="1400" dirty="0">
                          <a:effectLst/>
                          <a:latin typeface="Arial" panose="020B0604020202020204" pitchFamily="34" charset="0"/>
                          <a:cs typeface="Arial" panose="020B0604020202020204" pitchFamily="34" charset="0"/>
                        </a:rPr>
                        <a:t>Medicines</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6556" marR="66556" marT="0" marB="0" anchor="ctr">
                    <a:lnL w="12700" cmpd="sng">
                      <a:solidFill>
                        <a:srgbClr val="010199"/>
                      </a:solidFill>
                    </a:lnL>
                    <a:lnR>
                      <a:noFill/>
                    </a:lnR>
                    <a:lnT w="12700" cmpd="sng">
                      <a:solidFill>
                        <a:srgbClr val="010199"/>
                      </a:solidFill>
                    </a:lnT>
                    <a:lnB w="12700" cmpd="sng">
                      <a:solidFill>
                        <a:srgbClr val="010199"/>
                      </a:solidFill>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dk1"/>
                          </a:solidFill>
                          <a:latin typeface="Tahoma"/>
                        </a:defRPr>
                      </a:lvl1pPr>
                      <a:lvl2pPr marL="457200" algn="l" defTabSz="457200" rtl="0" eaLnBrk="1" latinLnBrk="0" hangingPunct="1">
                        <a:defRPr sz="1800" kern="1200">
                          <a:solidFill>
                            <a:schemeClr val="dk1"/>
                          </a:solidFill>
                          <a:latin typeface="Tahoma"/>
                        </a:defRPr>
                      </a:lvl2pPr>
                      <a:lvl3pPr marL="914400" algn="l" defTabSz="457200" rtl="0" eaLnBrk="1" latinLnBrk="0" hangingPunct="1">
                        <a:defRPr sz="1800" kern="1200">
                          <a:solidFill>
                            <a:schemeClr val="dk1"/>
                          </a:solidFill>
                          <a:latin typeface="Tahoma"/>
                        </a:defRPr>
                      </a:lvl3pPr>
                      <a:lvl4pPr marL="1371600" algn="l" defTabSz="457200" rtl="0" eaLnBrk="1" latinLnBrk="0" hangingPunct="1">
                        <a:defRPr sz="1800" kern="1200">
                          <a:solidFill>
                            <a:schemeClr val="dk1"/>
                          </a:solidFill>
                          <a:latin typeface="Tahoma"/>
                        </a:defRPr>
                      </a:lvl4pPr>
                      <a:lvl5pPr marL="1828800" algn="l" defTabSz="457200" rtl="0" eaLnBrk="1" latinLnBrk="0" hangingPunct="1">
                        <a:defRPr sz="1800" kern="1200">
                          <a:solidFill>
                            <a:schemeClr val="dk1"/>
                          </a:solidFill>
                          <a:latin typeface="Tahoma"/>
                        </a:defRPr>
                      </a:lvl5pPr>
                      <a:lvl6pPr marL="2286000" algn="l" defTabSz="457200" rtl="0" eaLnBrk="1" latinLnBrk="0" hangingPunct="1">
                        <a:defRPr sz="1800" kern="1200">
                          <a:solidFill>
                            <a:schemeClr val="dk1"/>
                          </a:solidFill>
                          <a:latin typeface="Tahoma"/>
                        </a:defRPr>
                      </a:lvl6pPr>
                      <a:lvl7pPr marL="2743200" algn="l" defTabSz="457200" rtl="0" eaLnBrk="1" latinLnBrk="0" hangingPunct="1">
                        <a:defRPr sz="1800" kern="1200">
                          <a:solidFill>
                            <a:schemeClr val="dk1"/>
                          </a:solidFill>
                          <a:latin typeface="Tahoma"/>
                        </a:defRPr>
                      </a:lvl7pPr>
                      <a:lvl8pPr marL="3200400" algn="l" defTabSz="457200" rtl="0" eaLnBrk="1" latinLnBrk="0" hangingPunct="1">
                        <a:defRPr sz="1800" kern="1200">
                          <a:solidFill>
                            <a:schemeClr val="dk1"/>
                          </a:solidFill>
                          <a:latin typeface="Tahoma"/>
                        </a:defRPr>
                      </a:lvl8pPr>
                      <a:lvl9pPr marL="3657600" algn="l" defTabSz="457200" rtl="0" eaLnBrk="1" latinLnBrk="0" hangingPunct="1">
                        <a:defRPr sz="1800" kern="1200">
                          <a:solidFill>
                            <a:schemeClr val="dk1"/>
                          </a:solidFill>
                          <a:latin typeface="Tahoma"/>
                        </a:defRPr>
                      </a:lvl9pPr>
                    </a:lstStyle>
                    <a:p>
                      <a:pPr marL="0" marR="0" algn="r">
                        <a:spcBef>
                          <a:spcPts val="0"/>
                        </a:spcBef>
                        <a:spcAft>
                          <a:spcPts val="0"/>
                        </a:spcAft>
                      </a:pPr>
                      <a:r>
                        <a:rPr lang="en-US" sz="1400" dirty="0">
                          <a:effectLst/>
                          <a:latin typeface="Arial" panose="020B0604020202020204" pitchFamily="34" charset="0"/>
                          <a:cs typeface="Arial" panose="020B0604020202020204" pitchFamily="34" charset="0"/>
                        </a:rPr>
                        <a:t>5.64 (0.2)</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6556" marR="66556" marT="0" marB="0" anchor="ctr">
                    <a:lnL>
                      <a:noFill/>
                    </a:lnL>
                    <a:lnR>
                      <a:noFill/>
                    </a:lnR>
                    <a:lnT w="12700" cmpd="sng">
                      <a:solidFill>
                        <a:srgbClr val="010199"/>
                      </a:solidFill>
                    </a:lnT>
                    <a:lnB w="12700" cmpd="sng">
                      <a:solidFill>
                        <a:srgbClr val="010199"/>
                      </a:solidFill>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dk1"/>
                          </a:solidFill>
                          <a:latin typeface="Tahoma"/>
                        </a:defRPr>
                      </a:lvl1pPr>
                      <a:lvl2pPr marL="457200" algn="l" defTabSz="457200" rtl="0" eaLnBrk="1" latinLnBrk="0" hangingPunct="1">
                        <a:defRPr sz="1800" kern="1200">
                          <a:solidFill>
                            <a:schemeClr val="dk1"/>
                          </a:solidFill>
                          <a:latin typeface="Tahoma"/>
                        </a:defRPr>
                      </a:lvl2pPr>
                      <a:lvl3pPr marL="914400" algn="l" defTabSz="457200" rtl="0" eaLnBrk="1" latinLnBrk="0" hangingPunct="1">
                        <a:defRPr sz="1800" kern="1200">
                          <a:solidFill>
                            <a:schemeClr val="dk1"/>
                          </a:solidFill>
                          <a:latin typeface="Tahoma"/>
                        </a:defRPr>
                      </a:lvl3pPr>
                      <a:lvl4pPr marL="1371600" algn="l" defTabSz="457200" rtl="0" eaLnBrk="1" latinLnBrk="0" hangingPunct="1">
                        <a:defRPr sz="1800" kern="1200">
                          <a:solidFill>
                            <a:schemeClr val="dk1"/>
                          </a:solidFill>
                          <a:latin typeface="Tahoma"/>
                        </a:defRPr>
                      </a:lvl4pPr>
                      <a:lvl5pPr marL="1828800" algn="l" defTabSz="457200" rtl="0" eaLnBrk="1" latinLnBrk="0" hangingPunct="1">
                        <a:defRPr sz="1800" kern="1200">
                          <a:solidFill>
                            <a:schemeClr val="dk1"/>
                          </a:solidFill>
                          <a:latin typeface="Tahoma"/>
                        </a:defRPr>
                      </a:lvl5pPr>
                      <a:lvl6pPr marL="2286000" algn="l" defTabSz="457200" rtl="0" eaLnBrk="1" latinLnBrk="0" hangingPunct="1">
                        <a:defRPr sz="1800" kern="1200">
                          <a:solidFill>
                            <a:schemeClr val="dk1"/>
                          </a:solidFill>
                          <a:latin typeface="Tahoma"/>
                        </a:defRPr>
                      </a:lvl6pPr>
                      <a:lvl7pPr marL="2743200" algn="l" defTabSz="457200" rtl="0" eaLnBrk="1" latinLnBrk="0" hangingPunct="1">
                        <a:defRPr sz="1800" kern="1200">
                          <a:solidFill>
                            <a:schemeClr val="dk1"/>
                          </a:solidFill>
                          <a:latin typeface="Tahoma"/>
                        </a:defRPr>
                      </a:lvl7pPr>
                      <a:lvl8pPr marL="3200400" algn="l" defTabSz="457200" rtl="0" eaLnBrk="1" latinLnBrk="0" hangingPunct="1">
                        <a:defRPr sz="1800" kern="1200">
                          <a:solidFill>
                            <a:schemeClr val="dk1"/>
                          </a:solidFill>
                          <a:latin typeface="Tahoma"/>
                        </a:defRPr>
                      </a:lvl8pPr>
                      <a:lvl9pPr marL="3657600" algn="l" defTabSz="457200" rtl="0" eaLnBrk="1" latinLnBrk="0" hangingPunct="1">
                        <a:defRPr sz="1800" kern="1200">
                          <a:solidFill>
                            <a:schemeClr val="dk1"/>
                          </a:solidFill>
                          <a:latin typeface="Tahoma"/>
                        </a:defRPr>
                      </a:lvl9pPr>
                    </a:lstStyle>
                    <a:p>
                      <a:pPr marL="0" marR="0" algn="r">
                        <a:spcBef>
                          <a:spcPts val="0"/>
                        </a:spcBef>
                        <a:spcAft>
                          <a:spcPts val="0"/>
                        </a:spcAft>
                      </a:pPr>
                      <a:r>
                        <a:rPr lang="en-US" sz="1400" dirty="0">
                          <a:effectLst/>
                          <a:latin typeface="Arial" panose="020B0604020202020204" pitchFamily="34" charset="0"/>
                          <a:cs typeface="Arial" panose="020B0604020202020204" pitchFamily="34" charset="0"/>
                        </a:rPr>
                        <a:t>5.20 (0.2)</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6556" marR="66556" marT="0" marB="0" anchor="ctr">
                    <a:lnL>
                      <a:noFill/>
                    </a:lnL>
                    <a:lnR>
                      <a:noFill/>
                    </a:lnR>
                    <a:lnT w="12700" cmpd="sng">
                      <a:solidFill>
                        <a:srgbClr val="010199"/>
                      </a:solidFill>
                    </a:lnT>
                    <a:lnB w="12700" cmpd="sng">
                      <a:solidFill>
                        <a:srgbClr val="010199"/>
                      </a:solidFill>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dk1"/>
                          </a:solidFill>
                          <a:latin typeface="Tahoma"/>
                        </a:defRPr>
                      </a:lvl1pPr>
                      <a:lvl2pPr marL="457200" algn="l" defTabSz="457200" rtl="0" eaLnBrk="1" latinLnBrk="0" hangingPunct="1">
                        <a:defRPr sz="1800" kern="1200">
                          <a:solidFill>
                            <a:schemeClr val="dk1"/>
                          </a:solidFill>
                          <a:latin typeface="Tahoma"/>
                        </a:defRPr>
                      </a:lvl2pPr>
                      <a:lvl3pPr marL="914400" algn="l" defTabSz="457200" rtl="0" eaLnBrk="1" latinLnBrk="0" hangingPunct="1">
                        <a:defRPr sz="1800" kern="1200">
                          <a:solidFill>
                            <a:schemeClr val="dk1"/>
                          </a:solidFill>
                          <a:latin typeface="Tahoma"/>
                        </a:defRPr>
                      </a:lvl3pPr>
                      <a:lvl4pPr marL="1371600" algn="l" defTabSz="457200" rtl="0" eaLnBrk="1" latinLnBrk="0" hangingPunct="1">
                        <a:defRPr sz="1800" kern="1200">
                          <a:solidFill>
                            <a:schemeClr val="dk1"/>
                          </a:solidFill>
                          <a:latin typeface="Tahoma"/>
                        </a:defRPr>
                      </a:lvl4pPr>
                      <a:lvl5pPr marL="1828800" algn="l" defTabSz="457200" rtl="0" eaLnBrk="1" latinLnBrk="0" hangingPunct="1">
                        <a:defRPr sz="1800" kern="1200">
                          <a:solidFill>
                            <a:schemeClr val="dk1"/>
                          </a:solidFill>
                          <a:latin typeface="Tahoma"/>
                        </a:defRPr>
                      </a:lvl5pPr>
                      <a:lvl6pPr marL="2286000" algn="l" defTabSz="457200" rtl="0" eaLnBrk="1" latinLnBrk="0" hangingPunct="1">
                        <a:defRPr sz="1800" kern="1200">
                          <a:solidFill>
                            <a:schemeClr val="dk1"/>
                          </a:solidFill>
                          <a:latin typeface="Tahoma"/>
                        </a:defRPr>
                      </a:lvl6pPr>
                      <a:lvl7pPr marL="2743200" algn="l" defTabSz="457200" rtl="0" eaLnBrk="1" latinLnBrk="0" hangingPunct="1">
                        <a:defRPr sz="1800" kern="1200">
                          <a:solidFill>
                            <a:schemeClr val="dk1"/>
                          </a:solidFill>
                          <a:latin typeface="Tahoma"/>
                        </a:defRPr>
                      </a:lvl7pPr>
                      <a:lvl8pPr marL="3200400" algn="l" defTabSz="457200" rtl="0" eaLnBrk="1" latinLnBrk="0" hangingPunct="1">
                        <a:defRPr sz="1800" kern="1200">
                          <a:solidFill>
                            <a:schemeClr val="dk1"/>
                          </a:solidFill>
                          <a:latin typeface="Tahoma"/>
                        </a:defRPr>
                      </a:lvl8pPr>
                      <a:lvl9pPr marL="3657600" algn="l" defTabSz="457200" rtl="0" eaLnBrk="1" latinLnBrk="0" hangingPunct="1">
                        <a:defRPr sz="1800" kern="1200">
                          <a:solidFill>
                            <a:schemeClr val="dk1"/>
                          </a:solidFill>
                          <a:latin typeface="Tahoma"/>
                        </a:defRPr>
                      </a:lvl9p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0.10</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6556" marR="66556" marT="0" marB="0" anchor="ctr">
                    <a:lnL>
                      <a:noFill/>
                    </a:lnL>
                    <a:lnR w="12700" cmpd="sng">
                      <a:solidFill>
                        <a:srgbClr val="010199"/>
                      </a:solidFill>
                    </a:lnR>
                    <a:lnT w="12700" cmpd="sng">
                      <a:solidFill>
                        <a:srgbClr val="010199"/>
                      </a:solidFill>
                    </a:lnT>
                    <a:lnB w="12700" cmpd="sng">
                      <a:solidFill>
                        <a:srgbClr val="010199"/>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bl>
          </a:graphicData>
        </a:graphic>
      </p:graphicFrame>
      <p:graphicFrame>
        <p:nvGraphicFramePr>
          <p:cNvPr id="7" name="Table 6">
            <a:extLst>
              <a:ext uri="{FF2B5EF4-FFF2-40B4-BE49-F238E27FC236}">
                <a16:creationId xmlns:a16="http://schemas.microsoft.com/office/drawing/2014/main" id="{E08308E9-44AD-D257-727D-4CE2840CD096}"/>
              </a:ext>
            </a:extLst>
          </p:cNvPr>
          <p:cNvGraphicFramePr>
            <a:graphicFrameLocks noGrp="1"/>
          </p:cNvGraphicFramePr>
          <p:nvPr>
            <p:extLst>
              <p:ext uri="{D42A27DB-BD31-4B8C-83A1-F6EECF244321}">
                <p14:modId xmlns:p14="http://schemas.microsoft.com/office/powerpoint/2010/main" val="501005008"/>
              </p:ext>
            </p:extLst>
          </p:nvPr>
        </p:nvGraphicFramePr>
        <p:xfrm>
          <a:off x="4936869" y="2185692"/>
          <a:ext cx="4085018" cy="2333975"/>
        </p:xfrm>
        <a:graphic>
          <a:graphicData uri="http://schemas.openxmlformats.org/drawingml/2006/table">
            <a:tbl>
              <a:tblPr firstRow="1" firstCol="1" bandRow="1"/>
              <a:tblGrid>
                <a:gridCol w="1630387">
                  <a:extLst>
                    <a:ext uri="{9D8B030D-6E8A-4147-A177-3AD203B41FA5}">
                      <a16:colId xmlns:a16="http://schemas.microsoft.com/office/drawing/2014/main" val="20000"/>
                    </a:ext>
                  </a:extLst>
                </a:gridCol>
                <a:gridCol w="1630387">
                  <a:extLst>
                    <a:ext uri="{9D8B030D-6E8A-4147-A177-3AD203B41FA5}">
                      <a16:colId xmlns:a16="http://schemas.microsoft.com/office/drawing/2014/main" val="20001"/>
                    </a:ext>
                  </a:extLst>
                </a:gridCol>
                <a:gridCol w="824244">
                  <a:extLst>
                    <a:ext uri="{9D8B030D-6E8A-4147-A177-3AD203B41FA5}">
                      <a16:colId xmlns:a16="http://schemas.microsoft.com/office/drawing/2014/main" val="20002"/>
                    </a:ext>
                  </a:extLst>
                </a:gridCol>
              </a:tblGrid>
              <a:tr h="639585">
                <a:tc>
                  <a:txBody>
                    <a:bodyPr/>
                    <a:lstStyle>
                      <a:lvl1pPr marL="0" algn="l" defTabSz="457200" rtl="0" eaLnBrk="1" latinLnBrk="0" hangingPunct="1">
                        <a:defRPr sz="1800" b="1" kern="1200">
                          <a:solidFill>
                            <a:schemeClr val="lt1"/>
                          </a:solidFill>
                          <a:latin typeface="Tahoma"/>
                        </a:defRPr>
                      </a:lvl1pPr>
                      <a:lvl2pPr marL="457200" algn="l" defTabSz="457200" rtl="0" eaLnBrk="1" latinLnBrk="0" hangingPunct="1">
                        <a:defRPr sz="1800" b="1" kern="1200">
                          <a:solidFill>
                            <a:schemeClr val="lt1"/>
                          </a:solidFill>
                          <a:latin typeface="Tahoma"/>
                        </a:defRPr>
                      </a:lvl2pPr>
                      <a:lvl3pPr marL="914400" algn="l" defTabSz="457200" rtl="0" eaLnBrk="1" latinLnBrk="0" hangingPunct="1">
                        <a:defRPr sz="1800" b="1" kern="1200">
                          <a:solidFill>
                            <a:schemeClr val="lt1"/>
                          </a:solidFill>
                          <a:latin typeface="Tahoma"/>
                        </a:defRPr>
                      </a:lvl3pPr>
                      <a:lvl4pPr marL="1371600" algn="l" defTabSz="457200" rtl="0" eaLnBrk="1" latinLnBrk="0" hangingPunct="1">
                        <a:defRPr sz="1800" b="1" kern="1200">
                          <a:solidFill>
                            <a:schemeClr val="lt1"/>
                          </a:solidFill>
                          <a:latin typeface="Tahoma"/>
                        </a:defRPr>
                      </a:lvl4pPr>
                      <a:lvl5pPr marL="1828800" algn="l" defTabSz="457200" rtl="0" eaLnBrk="1" latinLnBrk="0" hangingPunct="1">
                        <a:defRPr sz="1800" b="1" kern="1200">
                          <a:solidFill>
                            <a:schemeClr val="lt1"/>
                          </a:solidFill>
                          <a:latin typeface="Tahoma"/>
                        </a:defRPr>
                      </a:lvl5pPr>
                      <a:lvl6pPr marL="2286000" algn="l" defTabSz="457200" rtl="0" eaLnBrk="1" latinLnBrk="0" hangingPunct="1">
                        <a:defRPr sz="1800" b="1" kern="1200">
                          <a:solidFill>
                            <a:schemeClr val="lt1"/>
                          </a:solidFill>
                          <a:latin typeface="Tahoma"/>
                        </a:defRPr>
                      </a:lvl6pPr>
                      <a:lvl7pPr marL="2743200" algn="l" defTabSz="457200" rtl="0" eaLnBrk="1" latinLnBrk="0" hangingPunct="1">
                        <a:defRPr sz="1800" b="1" kern="1200">
                          <a:solidFill>
                            <a:schemeClr val="lt1"/>
                          </a:solidFill>
                          <a:latin typeface="Tahoma"/>
                        </a:defRPr>
                      </a:lvl7pPr>
                      <a:lvl8pPr marL="3200400" algn="l" defTabSz="457200" rtl="0" eaLnBrk="1" latinLnBrk="0" hangingPunct="1">
                        <a:defRPr sz="1800" b="1" kern="1200">
                          <a:solidFill>
                            <a:schemeClr val="lt1"/>
                          </a:solidFill>
                          <a:latin typeface="Tahoma"/>
                        </a:defRPr>
                      </a:lvl8pPr>
                      <a:lvl9pPr marL="3657600" algn="l" defTabSz="457200" rtl="0" eaLnBrk="1" latinLnBrk="0" hangingPunct="1">
                        <a:defRPr sz="1800" b="1" kern="1200">
                          <a:solidFill>
                            <a:schemeClr val="lt1"/>
                          </a:solidFill>
                          <a:latin typeface="Tahoma"/>
                        </a:defRPr>
                      </a:lvl9pPr>
                    </a:lstStyle>
                    <a:p>
                      <a:pPr marL="0" marR="0">
                        <a:spcBef>
                          <a:spcPts val="0"/>
                        </a:spcBef>
                        <a:spcAft>
                          <a:spcPts val="0"/>
                        </a:spcAft>
                      </a:pPr>
                      <a:r>
                        <a:rPr lang="en-US" sz="14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6591" marR="66591" marT="0" marB="0" anchor="ctr">
                    <a:lnL w="12700" cmpd="sng">
                      <a:solidFill>
                        <a:srgbClr val="010199"/>
                      </a:solidFill>
                    </a:lnL>
                    <a:lnR>
                      <a:noFill/>
                    </a:lnR>
                    <a:lnT w="12700" cmpd="sng">
                      <a:solidFill>
                        <a:srgbClr val="010199"/>
                      </a:solidFill>
                    </a:lnT>
                    <a:lnB w="12700" cmpd="sng">
                      <a:solidFill>
                        <a:srgbClr val="010199"/>
                      </a:solidFill>
                    </a:lnB>
                    <a:lnTlToBr w="12700" cmpd="sng">
                      <a:noFill/>
                      <a:prstDash val="solid"/>
                    </a:lnTlToBr>
                    <a:lnBlToTr w="12700" cmpd="sng">
                      <a:noFill/>
                      <a:prstDash val="solid"/>
                    </a:lnBlToTr>
                    <a:solidFill>
                      <a:srgbClr val="010199"/>
                    </a:solidFill>
                  </a:tcPr>
                </a:tc>
                <a:tc>
                  <a:txBody>
                    <a:bodyPr/>
                    <a:lstStyle>
                      <a:lvl1pPr marL="0" algn="l" defTabSz="457200" rtl="0" eaLnBrk="1" latinLnBrk="0" hangingPunct="1">
                        <a:defRPr sz="1800" b="1" kern="1200">
                          <a:solidFill>
                            <a:schemeClr val="lt1"/>
                          </a:solidFill>
                          <a:latin typeface="Tahoma"/>
                        </a:defRPr>
                      </a:lvl1pPr>
                      <a:lvl2pPr marL="457200" algn="l" defTabSz="457200" rtl="0" eaLnBrk="1" latinLnBrk="0" hangingPunct="1">
                        <a:defRPr sz="1800" b="1" kern="1200">
                          <a:solidFill>
                            <a:schemeClr val="lt1"/>
                          </a:solidFill>
                          <a:latin typeface="Tahoma"/>
                        </a:defRPr>
                      </a:lvl2pPr>
                      <a:lvl3pPr marL="914400" algn="l" defTabSz="457200" rtl="0" eaLnBrk="1" latinLnBrk="0" hangingPunct="1">
                        <a:defRPr sz="1800" b="1" kern="1200">
                          <a:solidFill>
                            <a:schemeClr val="lt1"/>
                          </a:solidFill>
                          <a:latin typeface="Tahoma"/>
                        </a:defRPr>
                      </a:lvl3pPr>
                      <a:lvl4pPr marL="1371600" algn="l" defTabSz="457200" rtl="0" eaLnBrk="1" latinLnBrk="0" hangingPunct="1">
                        <a:defRPr sz="1800" b="1" kern="1200">
                          <a:solidFill>
                            <a:schemeClr val="lt1"/>
                          </a:solidFill>
                          <a:latin typeface="Tahoma"/>
                        </a:defRPr>
                      </a:lvl4pPr>
                      <a:lvl5pPr marL="1828800" algn="l" defTabSz="457200" rtl="0" eaLnBrk="1" latinLnBrk="0" hangingPunct="1">
                        <a:defRPr sz="1800" b="1" kern="1200">
                          <a:solidFill>
                            <a:schemeClr val="lt1"/>
                          </a:solidFill>
                          <a:latin typeface="Tahoma"/>
                        </a:defRPr>
                      </a:lvl5pPr>
                      <a:lvl6pPr marL="2286000" algn="l" defTabSz="457200" rtl="0" eaLnBrk="1" latinLnBrk="0" hangingPunct="1">
                        <a:defRPr sz="1800" b="1" kern="1200">
                          <a:solidFill>
                            <a:schemeClr val="lt1"/>
                          </a:solidFill>
                          <a:latin typeface="Tahoma"/>
                        </a:defRPr>
                      </a:lvl6pPr>
                      <a:lvl7pPr marL="2743200" algn="l" defTabSz="457200" rtl="0" eaLnBrk="1" latinLnBrk="0" hangingPunct="1">
                        <a:defRPr sz="1800" b="1" kern="1200">
                          <a:solidFill>
                            <a:schemeClr val="lt1"/>
                          </a:solidFill>
                          <a:latin typeface="Tahoma"/>
                        </a:defRPr>
                      </a:lvl7pPr>
                      <a:lvl8pPr marL="3200400" algn="l" defTabSz="457200" rtl="0" eaLnBrk="1" latinLnBrk="0" hangingPunct="1">
                        <a:defRPr sz="1800" b="1" kern="1200">
                          <a:solidFill>
                            <a:schemeClr val="lt1"/>
                          </a:solidFill>
                          <a:latin typeface="Tahoma"/>
                        </a:defRPr>
                      </a:lvl8pPr>
                      <a:lvl9pPr marL="3657600" algn="l" defTabSz="457200" rtl="0" eaLnBrk="1" latinLnBrk="0" hangingPunct="1">
                        <a:defRPr sz="1800" b="1" kern="1200">
                          <a:solidFill>
                            <a:schemeClr val="lt1"/>
                          </a:solidFill>
                          <a:latin typeface="Tahoma"/>
                        </a:defRPr>
                      </a:lvl9p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Correlation Coefficients</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6591" marR="66591" marT="0" marB="0" anchor="ctr">
                    <a:lnL>
                      <a:noFill/>
                    </a:lnL>
                    <a:lnR>
                      <a:noFill/>
                    </a:lnR>
                    <a:lnT w="12700" cmpd="sng">
                      <a:solidFill>
                        <a:srgbClr val="010199"/>
                      </a:solidFill>
                    </a:lnT>
                    <a:lnB w="12700" cmpd="sng">
                      <a:solidFill>
                        <a:srgbClr val="010199"/>
                      </a:solidFill>
                    </a:lnB>
                    <a:lnTlToBr w="12700" cmpd="sng">
                      <a:noFill/>
                      <a:prstDash val="solid"/>
                    </a:lnTlToBr>
                    <a:lnBlToTr w="12700" cmpd="sng">
                      <a:noFill/>
                      <a:prstDash val="solid"/>
                    </a:lnBlToTr>
                    <a:solidFill>
                      <a:srgbClr val="010199"/>
                    </a:solidFill>
                  </a:tcPr>
                </a:tc>
                <a:tc>
                  <a:txBody>
                    <a:bodyPr/>
                    <a:lstStyle>
                      <a:lvl1pPr marL="0" algn="l" defTabSz="457200" rtl="0" eaLnBrk="1" latinLnBrk="0" hangingPunct="1">
                        <a:defRPr sz="1800" b="1" kern="1200">
                          <a:solidFill>
                            <a:schemeClr val="lt1"/>
                          </a:solidFill>
                          <a:latin typeface="Tahoma"/>
                        </a:defRPr>
                      </a:lvl1pPr>
                      <a:lvl2pPr marL="457200" algn="l" defTabSz="457200" rtl="0" eaLnBrk="1" latinLnBrk="0" hangingPunct="1">
                        <a:defRPr sz="1800" b="1" kern="1200">
                          <a:solidFill>
                            <a:schemeClr val="lt1"/>
                          </a:solidFill>
                          <a:latin typeface="Tahoma"/>
                        </a:defRPr>
                      </a:lvl2pPr>
                      <a:lvl3pPr marL="914400" algn="l" defTabSz="457200" rtl="0" eaLnBrk="1" latinLnBrk="0" hangingPunct="1">
                        <a:defRPr sz="1800" b="1" kern="1200">
                          <a:solidFill>
                            <a:schemeClr val="lt1"/>
                          </a:solidFill>
                          <a:latin typeface="Tahoma"/>
                        </a:defRPr>
                      </a:lvl3pPr>
                      <a:lvl4pPr marL="1371600" algn="l" defTabSz="457200" rtl="0" eaLnBrk="1" latinLnBrk="0" hangingPunct="1">
                        <a:defRPr sz="1800" b="1" kern="1200">
                          <a:solidFill>
                            <a:schemeClr val="lt1"/>
                          </a:solidFill>
                          <a:latin typeface="Tahoma"/>
                        </a:defRPr>
                      </a:lvl4pPr>
                      <a:lvl5pPr marL="1828800" algn="l" defTabSz="457200" rtl="0" eaLnBrk="1" latinLnBrk="0" hangingPunct="1">
                        <a:defRPr sz="1800" b="1" kern="1200">
                          <a:solidFill>
                            <a:schemeClr val="lt1"/>
                          </a:solidFill>
                          <a:latin typeface="Tahoma"/>
                        </a:defRPr>
                      </a:lvl5pPr>
                      <a:lvl6pPr marL="2286000" algn="l" defTabSz="457200" rtl="0" eaLnBrk="1" latinLnBrk="0" hangingPunct="1">
                        <a:defRPr sz="1800" b="1" kern="1200">
                          <a:solidFill>
                            <a:schemeClr val="lt1"/>
                          </a:solidFill>
                          <a:latin typeface="Tahoma"/>
                        </a:defRPr>
                      </a:lvl6pPr>
                      <a:lvl7pPr marL="2743200" algn="l" defTabSz="457200" rtl="0" eaLnBrk="1" latinLnBrk="0" hangingPunct="1">
                        <a:defRPr sz="1800" b="1" kern="1200">
                          <a:solidFill>
                            <a:schemeClr val="lt1"/>
                          </a:solidFill>
                          <a:latin typeface="Tahoma"/>
                        </a:defRPr>
                      </a:lvl7pPr>
                      <a:lvl8pPr marL="3200400" algn="l" defTabSz="457200" rtl="0" eaLnBrk="1" latinLnBrk="0" hangingPunct="1">
                        <a:defRPr sz="1800" b="1" kern="1200">
                          <a:solidFill>
                            <a:schemeClr val="lt1"/>
                          </a:solidFill>
                          <a:latin typeface="Tahoma"/>
                        </a:defRPr>
                      </a:lvl8pPr>
                      <a:lvl9pPr marL="3657600" algn="l" defTabSz="457200" rtl="0" eaLnBrk="1" latinLnBrk="0" hangingPunct="1">
                        <a:defRPr sz="1800" b="1" kern="1200">
                          <a:solidFill>
                            <a:schemeClr val="lt1"/>
                          </a:solidFill>
                          <a:latin typeface="Tahoma"/>
                        </a:defRPr>
                      </a:lvl9p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p</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6591" marR="66591" marT="0" marB="0" anchor="ctr">
                    <a:lnL>
                      <a:noFill/>
                    </a:lnL>
                    <a:lnR w="12700" cmpd="sng">
                      <a:solidFill>
                        <a:srgbClr val="010199"/>
                      </a:solidFill>
                    </a:lnR>
                    <a:lnT w="12700" cmpd="sng">
                      <a:solidFill>
                        <a:srgbClr val="010199"/>
                      </a:solidFill>
                    </a:lnT>
                    <a:lnB w="12700" cmpd="sng">
                      <a:solidFill>
                        <a:srgbClr val="010199"/>
                      </a:solidFill>
                    </a:lnB>
                    <a:lnTlToBr w="12700" cmpd="sng">
                      <a:noFill/>
                      <a:prstDash val="solid"/>
                    </a:lnTlToBr>
                    <a:lnBlToTr w="12700" cmpd="sng">
                      <a:noFill/>
                      <a:prstDash val="solid"/>
                    </a:lnBlToTr>
                    <a:solidFill>
                      <a:srgbClr val="010199"/>
                    </a:solidFill>
                  </a:tcPr>
                </a:tc>
                <a:extLst>
                  <a:ext uri="{0D108BD9-81ED-4DB2-BD59-A6C34878D82A}">
                    <a16:rowId xmlns:a16="http://schemas.microsoft.com/office/drawing/2014/main" val="10000"/>
                  </a:ext>
                </a:extLst>
              </a:tr>
              <a:tr h="423464">
                <a:tc>
                  <a:txBody>
                    <a:bodyPr/>
                    <a:lstStyle>
                      <a:lvl1pPr marL="0" algn="l" defTabSz="457200" rtl="0" eaLnBrk="1" latinLnBrk="0" hangingPunct="1">
                        <a:defRPr sz="1800" b="1" kern="1200">
                          <a:solidFill>
                            <a:schemeClr val="dk1"/>
                          </a:solidFill>
                          <a:latin typeface="Tahoma"/>
                        </a:defRPr>
                      </a:lvl1pPr>
                      <a:lvl2pPr marL="457200" algn="l" defTabSz="457200" rtl="0" eaLnBrk="1" latinLnBrk="0" hangingPunct="1">
                        <a:defRPr sz="1800" b="1" kern="1200">
                          <a:solidFill>
                            <a:schemeClr val="dk1"/>
                          </a:solidFill>
                          <a:latin typeface="Tahoma"/>
                        </a:defRPr>
                      </a:lvl2pPr>
                      <a:lvl3pPr marL="914400" algn="l" defTabSz="457200" rtl="0" eaLnBrk="1" latinLnBrk="0" hangingPunct="1">
                        <a:defRPr sz="1800" b="1" kern="1200">
                          <a:solidFill>
                            <a:schemeClr val="dk1"/>
                          </a:solidFill>
                          <a:latin typeface="Tahoma"/>
                        </a:defRPr>
                      </a:lvl3pPr>
                      <a:lvl4pPr marL="1371600" algn="l" defTabSz="457200" rtl="0" eaLnBrk="1" latinLnBrk="0" hangingPunct="1">
                        <a:defRPr sz="1800" b="1" kern="1200">
                          <a:solidFill>
                            <a:schemeClr val="dk1"/>
                          </a:solidFill>
                          <a:latin typeface="Tahoma"/>
                        </a:defRPr>
                      </a:lvl4pPr>
                      <a:lvl5pPr marL="1828800" algn="l" defTabSz="457200" rtl="0" eaLnBrk="1" latinLnBrk="0" hangingPunct="1">
                        <a:defRPr sz="1800" b="1" kern="1200">
                          <a:solidFill>
                            <a:schemeClr val="dk1"/>
                          </a:solidFill>
                          <a:latin typeface="Tahoma"/>
                        </a:defRPr>
                      </a:lvl5pPr>
                      <a:lvl6pPr marL="2286000" algn="l" defTabSz="457200" rtl="0" eaLnBrk="1" latinLnBrk="0" hangingPunct="1">
                        <a:defRPr sz="1800" b="1" kern="1200">
                          <a:solidFill>
                            <a:schemeClr val="dk1"/>
                          </a:solidFill>
                          <a:latin typeface="Tahoma"/>
                        </a:defRPr>
                      </a:lvl6pPr>
                      <a:lvl7pPr marL="2743200" algn="l" defTabSz="457200" rtl="0" eaLnBrk="1" latinLnBrk="0" hangingPunct="1">
                        <a:defRPr sz="1800" b="1" kern="1200">
                          <a:solidFill>
                            <a:schemeClr val="dk1"/>
                          </a:solidFill>
                          <a:latin typeface="Tahoma"/>
                        </a:defRPr>
                      </a:lvl7pPr>
                      <a:lvl8pPr marL="3200400" algn="l" defTabSz="457200" rtl="0" eaLnBrk="1" latinLnBrk="0" hangingPunct="1">
                        <a:defRPr sz="1800" b="1" kern="1200">
                          <a:solidFill>
                            <a:schemeClr val="dk1"/>
                          </a:solidFill>
                          <a:latin typeface="Tahoma"/>
                        </a:defRPr>
                      </a:lvl8pPr>
                      <a:lvl9pPr marL="3657600" algn="l" defTabSz="457200" rtl="0" eaLnBrk="1" latinLnBrk="0" hangingPunct="1">
                        <a:defRPr sz="1800" b="1" kern="1200">
                          <a:solidFill>
                            <a:schemeClr val="dk1"/>
                          </a:solidFill>
                          <a:latin typeface="Tahoma"/>
                        </a:defRPr>
                      </a:lvl9pPr>
                    </a:lstStyle>
                    <a:p>
                      <a:pPr marL="0" marR="0">
                        <a:spcBef>
                          <a:spcPts val="0"/>
                        </a:spcBef>
                        <a:spcAft>
                          <a:spcPts val="0"/>
                        </a:spcAft>
                      </a:pPr>
                      <a:r>
                        <a:rPr lang="en-US" sz="1400" dirty="0">
                          <a:effectLst/>
                          <a:latin typeface="Arial" panose="020B0604020202020204" pitchFamily="34" charset="0"/>
                          <a:cs typeface="Arial" panose="020B0604020202020204" pitchFamily="34" charset="0"/>
                        </a:rPr>
                        <a:t>Transition Importance</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6591" marR="66591" marT="0" marB="0" anchor="ctr">
                    <a:lnL w="12700" cmpd="sng">
                      <a:solidFill>
                        <a:srgbClr val="010199"/>
                      </a:solidFill>
                    </a:lnL>
                    <a:lnR>
                      <a:noFill/>
                    </a:lnR>
                    <a:lnT w="12700" cmpd="sng">
                      <a:solidFill>
                        <a:srgbClr val="010199"/>
                      </a:solidFill>
                    </a:lnT>
                    <a:lnB w="12700" cmpd="sng">
                      <a:solidFill>
                        <a:srgbClr val="010199"/>
                      </a:solidFill>
                    </a:lnB>
                    <a:lnTlToBr w="12700" cmpd="sng">
                      <a:noFill/>
                      <a:prstDash val="solid"/>
                    </a:lnTlToBr>
                    <a:lnBlToTr w="12700" cmpd="sng">
                      <a:noFill/>
                      <a:prstDash val="solid"/>
                    </a:lnBlToTr>
                    <a:solidFill>
                      <a:srgbClr val="010199">
                        <a:tint val="20000"/>
                      </a:srgbClr>
                    </a:solidFill>
                  </a:tcPr>
                </a:tc>
                <a:tc>
                  <a:txBody>
                    <a:bodyPr/>
                    <a:lstStyle>
                      <a:lvl1pPr marL="0" algn="l" defTabSz="457200" rtl="0" eaLnBrk="1" latinLnBrk="0" hangingPunct="1">
                        <a:defRPr sz="1800" kern="1200">
                          <a:solidFill>
                            <a:schemeClr val="dk1"/>
                          </a:solidFill>
                          <a:latin typeface="Tahoma"/>
                        </a:defRPr>
                      </a:lvl1pPr>
                      <a:lvl2pPr marL="457200" algn="l" defTabSz="457200" rtl="0" eaLnBrk="1" latinLnBrk="0" hangingPunct="1">
                        <a:defRPr sz="1800" kern="1200">
                          <a:solidFill>
                            <a:schemeClr val="dk1"/>
                          </a:solidFill>
                          <a:latin typeface="Tahoma"/>
                        </a:defRPr>
                      </a:lvl2pPr>
                      <a:lvl3pPr marL="914400" algn="l" defTabSz="457200" rtl="0" eaLnBrk="1" latinLnBrk="0" hangingPunct="1">
                        <a:defRPr sz="1800" kern="1200">
                          <a:solidFill>
                            <a:schemeClr val="dk1"/>
                          </a:solidFill>
                          <a:latin typeface="Tahoma"/>
                        </a:defRPr>
                      </a:lvl3pPr>
                      <a:lvl4pPr marL="1371600" algn="l" defTabSz="457200" rtl="0" eaLnBrk="1" latinLnBrk="0" hangingPunct="1">
                        <a:defRPr sz="1800" kern="1200">
                          <a:solidFill>
                            <a:schemeClr val="dk1"/>
                          </a:solidFill>
                          <a:latin typeface="Tahoma"/>
                        </a:defRPr>
                      </a:lvl4pPr>
                      <a:lvl5pPr marL="1828800" algn="l" defTabSz="457200" rtl="0" eaLnBrk="1" latinLnBrk="0" hangingPunct="1">
                        <a:defRPr sz="1800" kern="1200">
                          <a:solidFill>
                            <a:schemeClr val="dk1"/>
                          </a:solidFill>
                          <a:latin typeface="Tahoma"/>
                        </a:defRPr>
                      </a:lvl5pPr>
                      <a:lvl6pPr marL="2286000" algn="l" defTabSz="457200" rtl="0" eaLnBrk="1" latinLnBrk="0" hangingPunct="1">
                        <a:defRPr sz="1800" kern="1200">
                          <a:solidFill>
                            <a:schemeClr val="dk1"/>
                          </a:solidFill>
                          <a:latin typeface="Tahoma"/>
                        </a:defRPr>
                      </a:lvl6pPr>
                      <a:lvl7pPr marL="2743200" algn="l" defTabSz="457200" rtl="0" eaLnBrk="1" latinLnBrk="0" hangingPunct="1">
                        <a:defRPr sz="1800" kern="1200">
                          <a:solidFill>
                            <a:schemeClr val="dk1"/>
                          </a:solidFill>
                          <a:latin typeface="Tahoma"/>
                        </a:defRPr>
                      </a:lvl7pPr>
                      <a:lvl8pPr marL="3200400" algn="l" defTabSz="457200" rtl="0" eaLnBrk="1" latinLnBrk="0" hangingPunct="1">
                        <a:defRPr sz="1800" kern="1200">
                          <a:solidFill>
                            <a:schemeClr val="dk1"/>
                          </a:solidFill>
                          <a:latin typeface="Tahoma"/>
                        </a:defRPr>
                      </a:lvl8pPr>
                      <a:lvl9pPr marL="3657600" algn="l" defTabSz="457200" rtl="0" eaLnBrk="1" latinLnBrk="0" hangingPunct="1">
                        <a:defRPr sz="1800" kern="1200">
                          <a:solidFill>
                            <a:schemeClr val="dk1"/>
                          </a:solidFill>
                          <a:latin typeface="Tahoma"/>
                        </a:defRPr>
                      </a:lvl9p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-0.09</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6591" marR="66591" marT="0" marB="0" anchor="ctr">
                    <a:lnL>
                      <a:noFill/>
                    </a:lnL>
                    <a:lnR>
                      <a:noFill/>
                    </a:lnR>
                    <a:lnT w="12700" cmpd="sng">
                      <a:solidFill>
                        <a:srgbClr val="010199"/>
                      </a:solidFill>
                    </a:lnT>
                    <a:lnB w="12700" cmpd="sng">
                      <a:solidFill>
                        <a:srgbClr val="010199"/>
                      </a:solidFill>
                    </a:lnB>
                    <a:lnTlToBr w="12700" cmpd="sng">
                      <a:noFill/>
                      <a:prstDash val="solid"/>
                    </a:lnTlToBr>
                    <a:lnBlToTr w="12700" cmpd="sng">
                      <a:noFill/>
                      <a:prstDash val="solid"/>
                    </a:lnBlToTr>
                    <a:solidFill>
                      <a:srgbClr val="010199">
                        <a:tint val="20000"/>
                      </a:srgbClr>
                    </a:solidFill>
                  </a:tcPr>
                </a:tc>
                <a:tc>
                  <a:txBody>
                    <a:bodyPr/>
                    <a:lstStyle>
                      <a:lvl1pPr marL="0" algn="l" defTabSz="457200" rtl="0" eaLnBrk="1" latinLnBrk="0" hangingPunct="1">
                        <a:defRPr sz="1800" kern="1200">
                          <a:solidFill>
                            <a:schemeClr val="dk1"/>
                          </a:solidFill>
                          <a:latin typeface="Tahoma"/>
                        </a:defRPr>
                      </a:lvl1pPr>
                      <a:lvl2pPr marL="457200" algn="l" defTabSz="457200" rtl="0" eaLnBrk="1" latinLnBrk="0" hangingPunct="1">
                        <a:defRPr sz="1800" kern="1200">
                          <a:solidFill>
                            <a:schemeClr val="dk1"/>
                          </a:solidFill>
                          <a:latin typeface="Tahoma"/>
                        </a:defRPr>
                      </a:lvl2pPr>
                      <a:lvl3pPr marL="914400" algn="l" defTabSz="457200" rtl="0" eaLnBrk="1" latinLnBrk="0" hangingPunct="1">
                        <a:defRPr sz="1800" kern="1200">
                          <a:solidFill>
                            <a:schemeClr val="dk1"/>
                          </a:solidFill>
                          <a:latin typeface="Tahoma"/>
                        </a:defRPr>
                      </a:lvl3pPr>
                      <a:lvl4pPr marL="1371600" algn="l" defTabSz="457200" rtl="0" eaLnBrk="1" latinLnBrk="0" hangingPunct="1">
                        <a:defRPr sz="1800" kern="1200">
                          <a:solidFill>
                            <a:schemeClr val="dk1"/>
                          </a:solidFill>
                          <a:latin typeface="Tahoma"/>
                        </a:defRPr>
                      </a:lvl4pPr>
                      <a:lvl5pPr marL="1828800" algn="l" defTabSz="457200" rtl="0" eaLnBrk="1" latinLnBrk="0" hangingPunct="1">
                        <a:defRPr sz="1800" kern="1200">
                          <a:solidFill>
                            <a:schemeClr val="dk1"/>
                          </a:solidFill>
                          <a:latin typeface="Tahoma"/>
                        </a:defRPr>
                      </a:lvl5pPr>
                      <a:lvl6pPr marL="2286000" algn="l" defTabSz="457200" rtl="0" eaLnBrk="1" latinLnBrk="0" hangingPunct="1">
                        <a:defRPr sz="1800" kern="1200">
                          <a:solidFill>
                            <a:schemeClr val="dk1"/>
                          </a:solidFill>
                          <a:latin typeface="Tahoma"/>
                        </a:defRPr>
                      </a:lvl6pPr>
                      <a:lvl7pPr marL="2743200" algn="l" defTabSz="457200" rtl="0" eaLnBrk="1" latinLnBrk="0" hangingPunct="1">
                        <a:defRPr sz="1800" kern="1200">
                          <a:solidFill>
                            <a:schemeClr val="dk1"/>
                          </a:solidFill>
                          <a:latin typeface="Tahoma"/>
                        </a:defRPr>
                      </a:lvl7pPr>
                      <a:lvl8pPr marL="3200400" algn="l" defTabSz="457200" rtl="0" eaLnBrk="1" latinLnBrk="0" hangingPunct="1">
                        <a:defRPr sz="1800" kern="1200">
                          <a:solidFill>
                            <a:schemeClr val="dk1"/>
                          </a:solidFill>
                          <a:latin typeface="Tahoma"/>
                        </a:defRPr>
                      </a:lvl8pPr>
                      <a:lvl9pPr marL="3657600" algn="l" defTabSz="457200" rtl="0" eaLnBrk="1" latinLnBrk="0" hangingPunct="1">
                        <a:defRPr sz="1800" kern="1200">
                          <a:solidFill>
                            <a:schemeClr val="dk1"/>
                          </a:solidFill>
                          <a:latin typeface="Tahoma"/>
                        </a:defRPr>
                      </a:lvl9p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0.80</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6591" marR="66591" marT="0" marB="0" anchor="ctr">
                    <a:lnL>
                      <a:noFill/>
                    </a:lnL>
                    <a:lnR w="12700" cmpd="sng">
                      <a:solidFill>
                        <a:srgbClr val="010199"/>
                      </a:solidFill>
                    </a:lnR>
                    <a:lnT w="12700" cmpd="sng">
                      <a:solidFill>
                        <a:srgbClr val="010199"/>
                      </a:solidFill>
                    </a:lnT>
                    <a:lnB w="12700" cmpd="sng">
                      <a:solidFill>
                        <a:srgbClr val="010199"/>
                      </a:solidFill>
                    </a:lnB>
                    <a:lnTlToBr w="12700" cmpd="sng">
                      <a:noFill/>
                      <a:prstDash val="solid"/>
                    </a:lnTlToBr>
                    <a:lnBlToTr w="12700" cmpd="sng">
                      <a:noFill/>
                      <a:prstDash val="solid"/>
                    </a:lnBlToTr>
                    <a:solidFill>
                      <a:srgbClr val="010199">
                        <a:tint val="20000"/>
                      </a:srgbClr>
                    </a:solidFill>
                  </a:tcPr>
                </a:tc>
                <a:extLst>
                  <a:ext uri="{0D108BD9-81ED-4DB2-BD59-A6C34878D82A}">
                    <a16:rowId xmlns:a16="http://schemas.microsoft.com/office/drawing/2014/main" val="10001"/>
                  </a:ext>
                </a:extLst>
              </a:tr>
              <a:tr h="423464">
                <a:tc>
                  <a:txBody>
                    <a:bodyPr/>
                    <a:lstStyle>
                      <a:lvl1pPr marL="0" algn="l" defTabSz="457200" rtl="0" eaLnBrk="1" latinLnBrk="0" hangingPunct="1">
                        <a:defRPr sz="1800" b="1" kern="1200">
                          <a:solidFill>
                            <a:schemeClr val="dk1"/>
                          </a:solidFill>
                          <a:latin typeface="Tahoma"/>
                        </a:defRPr>
                      </a:lvl1pPr>
                      <a:lvl2pPr marL="457200" algn="l" defTabSz="457200" rtl="0" eaLnBrk="1" latinLnBrk="0" hangingPunct="1">
                        <a:defRPr sz="1800" b="1" kern="1200">
                          <a:solidFill>
                            <a:schemeClr val="dk1"/>
                          </a:solidFill>
                          <a:latin typeface="Tahoma"/>
                        </a:defRPr>
                      </a:lvl2pPr>
                      <a:lvl3pPr marL="914400" algn="l" defTabSz="457200" rtl="0" eaLnBrk="1" latinLnBrk="0" hangingPunct="1">
                        <a:defRPr sz="1800" b="1" kern="1200">
                          <a:solidFill>
                            <a:schemeClr val="dk1"/>
                          </a:solidFill>
                          <a:latin typeface="Tahoma"/>
                        </a:defRPr>
                      </a:lvl3pPr>
                      <a:lvl4pPr marL="1371600" algn="l" defTabSz="457200" rtl="0" eaLnBrk="1" latinLnBrk="0" hangingPunct="1">
                        <a:defRPr sz="1800" b="1" kern="1200">
                          <a:solidFill>
                            <a:schemeClr val="dk1"/>
                          </a:solidFill>
                          <a:latin typeface="Tahoma"/>
                        </a:defRPr>
                      </a:lvl4pPr>
                      <a:lvl5pPr marL="1828800" algn="l" defTabSz="457200" rtl="0" eaLnBrk="1" latinLnBrk="0" hangingPunct="1">
                        <a:defRPr sz="1800" b="1" kern="1200">
                          <a:solidFill>
                            <a:schemeClr val="dk1"/>
                          </a:solidFill>
                          <a:latin typeface="Tahoma"/>
                        </a:defRPr>
                      </a:lvl5pPr>
                      <a:lvl6pPr marL="2286000" algn="l" defTabSz="457200" rtl="0" eaLnBrk="1" latinLnBrk="0" hangingPunct="1">
                        <a:defRPr sz="1800" b="1" kern="1200">
                          <a:solidFill>
                            <a:schemeClr val="dk1"/>
                          </a:solidFill>
                          <a:latin typeface="Tahoma"/>
                        </a:defRPr>
                      </a:lvl6pPr>
                      <a:lvl7pPr marL="2743200" algn="l" defTabSz="457200" rtl="0" eaLnBrk="1" latinLnBrk="0" hangingPunct="1">
                        <a:defRPr sz="1800" b="1" kern="1200">
                          <a:solidFill>
                            <a:schemeClr val="dk1"/>
                          </a:solidFill>
                          <a:latin typeface="Tahoma"/>
                        </a:defRPr>
                      </a:lvl7pPr>
                      <a:lvl8pPr marL="3200400" algn="l" defTabSz="457200" rtl="0" eaLnBrk="1" latinLnBrk="0" hangingPunct="1">
                        <a:defRPr sz="1800" b="1" kern="1200">
                          <a:solidFill>
                            <a:schemeClr val="dk1"/>
                          </a:solidFill>
                          <a:latin typeface="Tahoma"/>
                        </a:defRPr>
                      </a:lvl8pPr>
                      <a:lvl9pPr marL="3657600" algn="l" defTabSz="457200" rtl="0" eaLnBrk="1" latinLnBrk="0" hangingPunct="1">
                        <a:defRPr sz="1800" b="1" kern="1200">
                          <a:solidFill>
                            <a:schemeClr val="dk1"/>
                          </a:solidFill>
                          <a:latin typeface="Tahoma"/>
                        </a:defRPr>
                      </a:lvl9pPr>
                    </a:lstStyle>
                    <a:p>
                      <a:pPr marL="0" marR="0">
                        <a:spcBef>
                          <a:spcPts val="0"/>
                        </a:spcBef>
                        <a:spcAft>
                          <a:spcPts val="0"/>
                        </a:spcAft>
                      </a:pPr>
                      <a:r>
                        <a:rPr lang="en-US" sz="1400" dirty="0">
                          <a:effectLst/>
                          <a:latin typeface="Arial" panose="020B0604020202020204" pitchFamily="34" charset="0"/>
                          <a:cs typeface="Arial" panose="020B0604020202020204" pitchFamily="34" charset="0"/>
                        </a:rPr>
                        <a:t>Transition Confidence</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6591" marR="66591" marT="0" marB="0" anchor="ctr">
                    <a:lnL w="12700" cmpd="sng">
                      <a:solidFill>
                        <a:srgbClr val="010199"/>
                      </a:solidFill>
                    </a:lnL>
                    <a:lnR>
                      <a:noFill/>
                    </a:lnR>
                    <a:lnT w="12700" cmpd="sng">
                      <a:solidFill>
                        <a:srgbClr val="010199"/>
                      </a:solidFill>
                    </a:lnT>
                    <a:lnB w="12700" cmpd="sng">
                      <a:solidFill>
                        <a:srgbClr val="010199"/>
                      </a:solidFill>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dk1"/>
                          </a:solidFill>
                          <a:latin typeface="Tahoma"/>
                        </a:defRPr>
                      </a:lvl1pPr>
                      <a:lvl2pPr marL="457200" algn="l" defTabSz="457200" rtl="0" eaLnBrk="1" latinLnBrk="0" hangingPunct="1">
                        <a:defRPr sz="1800" kern="1200">
                          <a:solidFill>
                            <a:schemeClr val="dk1"/>
                          </a:solidFill>
                          <a:latin typeface="Tahoma"/>
                        </a:defRPr>
                      </a:lvl2pPr>
                      <a:lvl3pPr marL="914400" algn="l" defTabSz="457200" rtl="0" eaLnBrk="1" latinLnBrk="0" hangingPunct="1">
                        <a:defRPr sz="1800" kern="1200">
                          <a:solidFill>
                            <a:schemeClr val="dk1"/>
                          </a:solidFill>
                          <a:latin typeface="Tahoma"/>
                        </a:defRPr>
                      </a:lvl3pPr>
                      <a:lvl4pPr marL="1371600" algn="l" defTabSz="457200" rtl="0" eaLnBrk="1" latinLnBrk="0" hangingPunct="1">
                        <a:defRPr sz="1800" kern="1200">
                          <a:solidFill>
                            <a:schemeClr val="dk1"/>
                          </a:solidFill>
                          <a:latin typeface="Tahoma"/>
                        </a:defRPr>
                      </a:lvl4pPr>
                      <a:lvl5pPr marL="1828800" algn="l" defTabSz="457200" rtl="0" eaLnBrk="1" latinLnBrk="0" hangingPunct="1">
                        <a:defRPr sz="1800" kern="1200">
                          <a:solidFill>
                            <a:schemeClr val="dk1"/>
                          </a:solidFill>
                          <a:latin typeface="Tahoma"/>
                        </a:defRPr>
                      </a:lvl5pPr>
                      <a:lvl6pPr marL="2286000" algn="l" defTabSz="457200" rtl="0" eaLnBrk="1" latinLnBrk="0" hangingPunct="1">
                        <a:defRPr sz="1800" kern="1200">
                          <a:solidFill>
                            <a:schemeClr val="dk1"/>
                          </a:solidFill>
                          <a:latin typeface="Tahoma"/>
                        </a:defRPr>
                      </a:lvl6pPr>
                      <a:lvl7pPr marL="2743200" algn="l" defTabSz="457200" rtl="0" eaLnBrk="1" latinLnBrk="0" hangingPunct="1">
                        <a:defRPr sz="1800" kern="1200">
                          <a:solidFill>
                            <a:schemeClr val="dk1"/>
                          </a:solidFill>
                          <a:latin typeface="Tahoma"/>
                        </a:defRPr>
                      </a:lvl7pPr>
                      <a:lvl8pPr marL="3200400" algn="l" defTabSz="457200" rtl="0" eaLnBrk="1" latinLnBrk="0" hangingPunct="1">
                        <a:defRPr sz="1800" kern="1200">
                          <a:solidFill>
                            <a:schemeClr val="dk1"/>
                          </a:solidFill>
                          <a:latin typeface="Tahoma"/>
                        </a:defRPr>
                      </a:lvl8pPr>
                      <a:lvl9pPr marL="3657600" algn="l" defTabSz="457200" rtl="0" eaLnBrk="1" latinLnBrk="0" hangingPunct="1">
                        <a:defRPr sz="1800" kern="1200">
                          <a:solidFill>
                            <a:schemeClr val="dk1"/>
                          </a:solidFill>
                          <a:latin typeface="Tahoma"/>
                        </a:defRPr>
                      </a:lvl9p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 0.63</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6591" marR="66591" marT="0" marB="0" anchor="ctr">
                    <a:lnL>
                      <a:noFill/>
                    </a:lnL>
                    <a:lnR>
                      <a:noFill/>
                    </a:lnR>
                    <a:lnT w="12700" cmpd="sng">
                      <a:solidFill>
                        <a:srgbClr val="010199"/>
                      </a:solidFill>
                    </a:lnT>
                    <a:lnB w="12700" cmpd="sng">
                      <a:solidFill>
                        <a:srgbClr val="010199"/>
                      </a:solidFill>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dk1"/>
                          </a:solidFill>
                          <a:latin typeface="Tahoma"/>
                        </a:defRPr>
                      </a:lvl1pPr>
                      <a:lvl2pPr marL="457200" algn="l" defTabSz="457200" rtl="0" eaLnBrk="1" latinLnBrk="0" hangingPunct="1">
                        <a:defRPr sz="1800" kern="1200">
                          <a:solidFill>
                            <a:schemeClr val="dk1"/>
                          </a:solidFill>
                          <a:latin typeface="Tahoma"/>
                        </a:defRPr>
                      </a:lvl2pPr>
                      <a:lvl3pPr marL="914400" algn="l" defTabSz="457200" rtl="0" eaLnBrk="1" latinLnBrk="0" hangingPunct="1">
                        <a:defRPr sz="1800" kern="1200">
                          <a:solidFill>
                            <a:schemeClr val="dk1"/>
                          </a:solidFill>
                          <a:latin typeface="Tahoma"/>
                        </a:defRPr>
                      </a:lvl3pPr>
                      <a:lvl4pPr marL="1371600" algn="l" defTabSz="457200" rtl="0" eaLnBrk="1" latinLnBrk="0" hangingPunct="1">
                        <a:defRPr sz="1800" kern="1200">
                          <a:solidFill>
                            <a:schemeClr val="dk1"/>
                          </a:solidFill>
                          <a:latin typeface="Tahoma"/>
                        </a:defRPr>
                      </a:lvl4pPr>
                      <a:lvl5pPr marL="1828800" algn="l" defTabSz="457200" rtl="0" eaLnBrk="1" latinLnBrk="0" hangingPunct="1">
                        <a:defRPr sz="1800" kern="1200">
                          <a:solidFill>
                            <a:schemeClr val="dk1"/>
                          </a:solidFill>
                          <a:latin typeface="Tahoma"/>
                        </a:defRPr>
                      </a:lvl5pPr>
                      <a:lvl6pPr marL="2286000" algn="l" defTabSz="457200" rtl="0" eaLnBrk="1" latinLnBrk="0" hangingPunct="1">
                        <a:defRPr sz="1800" kern="1200">
                          <a:solidFill>
                            <a:schemeClr val="dk1"/>
                          </a:solidFill>
                          <a:latin typeface="Tahoma"/>
                        </a:defRPr>
                      </a:lvl6pPr>
                      <a:lvl7pPr marL="2743200" algn="l" defTabSz="457200" rtl="0" eaLnBrk="1" latinLnBrk="0" hangingPunct="1">
                        <a:defRPr sz="1800" kern="1200">
                          <a:solidFill>
                            <a:schemeClr val="dk1"/>
                          </a:solidFill>
                          <a:latin typeface="Tahoma"/>
                        </a:defRPr>
                      </a:lvl7pPr>
                      <a:lvl8pPr marL="3200400" algn="l" defTabSz="457200" rtl="0" eaLnBrk="1" latinLnBrk="0" hangingPunct="1">
                        <a:defRPr sz="1800" kern="1200">
                          <a:solidFill>
                            <a:schemeClr val="dk1"/>
                          </a:solidFill>
                          <a:latin typeface="Tahoma"/>
                        </a:defRPr>
                      </a:lvl8pPr>
                      <a:lvl9pPr marL="3657600" algn="l" defTabSz="457200" rtl="0" eaLnBrk="1" latinLnBrk="0" hangingPunct="1">
                        <a:defRPr sz="1800" kern="1200">
                          <a:solidFill>
                            <a:schemeClr val="dk1"/>
                          </a:solidFill>
                          <a:latin typeface="Tahoma"/>
                        </a:defRPr>
                      </a:lvl9p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 0.04*</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6591" marR="66591" marT="0" marB="0" anchor="ctr">
                    <a:lnL>
                      <a:noFill/>
                    </a:lnL>
                    <a:lnR w="12700" cmpd="sng">
                      <a:solidFill>
                        <a:srgbClr val="010199"/>
                      </a:solidFill>
                    </a:lnR>
                    <a:lnT w="12700" cmpd="sng">
                      <a:solidFill>
                        <a:srgbClr val="010199"/>
                      </a:solidFill>
                    </a:lnT>
                    <a:lnB w="12700" cmpd="sng">
                      <a:solidFill>
                        <a:srgbClr val="010199"/>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423464">
                <a:tc>
                  <a:txBody>
                    <a:bodyPr/>
                    <a:lstStyle>
                      <a:lvl1pPr marL="0" algn="l" defTabSz="457200" rtl="0" eaLnBrk="1" latinLnBrk="0" hangingPunct="1">
                        <a:defRPr sz="1800" b="1" kern="1200">
                          <a:solidFill>
                            <a:schemeClr val="dk1"/>
                          </a:solidFill>
                          <a:latin typeface="Tahoma"/>
                        </a:defRPr>
                      </a:lvl1pPr>
                      <a:lvl2pPr marL="457200" algn="l" defTabSz="457200" rtl="0" eaLnBrk="1" latinLnBrk="0" hangingPunct="1">
                        <a:defRPr sz="1800" b="1" kern="1200">
                          <a:solidFill>
                            <a:schemeClr val="dk1"/>
                          </a:solidFill>
                          <a:latin typeface="Tahoma"/>
                        </a:defRPr>
                      </a:lvl2pPr>
                      <a:lvl3pPr marL="914400" algn="l" defTabSz="457200" rtl="0" eaLnBrk="1" latinLnBrk="0" hangingPunct="1">
                        <a:defRPr sz="1800" b="1" kern="1200">
                          <a:solidFill>
                            <a:schemeClr val="dk1"/>
                          </a:solidFill>
                          <a:latin typeface="Tahoma"/>
                        </a:defRPr>
                      </a:lvl3pPr>
                      <a:lvl4pPr marL="1371600" algn="l" defTabSz="457200" rtl="0" eaLnBrk="1" latinLnBrk="0" hangingPunct="1">
                        <a:defRPr sz="1800" b="1" kern="1200">
                          <a:solidFill>
                            <a:schemeClr val="dk1"/>
                          </a:solidFill>
                          <a:latin typeface="Tahoma"/>
                        </a:defRPr>
                      </a:lvl4pPr>
                      <a:lvl5pPr marL="1828800" algn="l" defTabSz="457200" rtl="0" eaLnBrk="1" latinLnBrk="0" hangingPunct="1">
                        <a:defRPr sz="1800" b="1" kern="1200">
                          <a:solidFill>
                            <a:schemeClr val="dk1"/>
                          </a:solidFill>
                          <a:latin typeface="Tahoma"/>
                        </a:defRPr>
                      </a:lvl5pPr>
                      <a:lvl6pPr marL="2286000" algn="l" defTabSz="457200" rtl="0" eaLnBrk="1" latinLnBrk="0" hangingPunct="1">
                        <a:defRPr sz="1800" b="1" kern="1200">
                          <a:solidFill>
                            <a:schemeClr val="dk1"/>
                          </a:solidFill>
                          <a:latin typeface="Tahoma"/>
                        </a:defRPr>
                      </a:lvl6pPr>
                      <a:lvl7pPr marL="2743200" algn="l" defTabSz="457200" rtl="0" eaLnBrk="1" latinLnBrk="0" hangingPunct="1">
                        <a:defRPr sz="1800" b="1" kern="1200">
                          <a:solidFill>
                            <a:schemeClr val="dk1"/>
                          </a:solidFill>
                          <a:latin typeface="Tahoma"/>
                        </a:defRPr>
                      </a:lvl7pPr>
                      <a:lvl8pPr marL="3200400" algn="l" defTabSz="457200" rtl="0" eaLnBrk="1" latinLnBrk="0" hangingPunct="1">
                        <a:defRPr sz="1800" b="1" kern="1200">
                          <a:solidFill>
                            <a:schemeClr val="dk1"/>
                          </a:solidFill>
                          <a:latin typeface="Tahoma"/>
                        </a:defRPr>
                      </a:lvl8pPr>
                      <a:lvl9pPr marL="3657600" algn="l" defTabSz="457200" rtl="0" eaLnBrk="1" latinLnBrk="0" hangingPunct="1">
                        <a:defRPr sz="1800" b="1" kern="1200">
                          <a:solidFill>
                            <a:schemeClr val="dk1"/>
                          </a:solidFill>
                          <a:latin typeface="Tahoma"/>
                        </a:defRPr>
                      </a:lvl9pPr>
                    </a:lstStyle>
                    <a:p>
                      <a:pPr marL="0" marR="0">
                        <a:spcBef>
                          <a:spcPts val="0"/>
                        </a:spcBef>
                        <a:spcAft>
                          <a:spcPts val="0"/>
                        </a:spcAft>
                      </a:pPr>
                      <a:r>
                        <a:rPr lang="en-US" sz="1400" dirty="0">
                          <a:effectLst/>
                          <a:latin typeface="Arial" panose="020B0604020202020204" pitchFamily="34" charset="0"/>
                          <a:cs typeface="Arial" panose="020B0604020202020204" pitchFamily="34" charset="0"/>
                        </a:rPr>
                        <a:t>Health &amp; </a:t>
                      </a:r>
                    </a:p>
                    <a:p>
                      <a:pPr marL="0" marR="0">
                        <a:spcBef>
                          <a:spcPts val="0"/>
                        </a:spcBef>
                        <a:spcAft>
                          <a:spcPts val="0"/>
                        </a:spcAft>
                      </a:pPr>
                      <a:r>
                        <a:rPr lang="en-US" sz="1400" dirty="0">
                          <a:effectLst/>
                          <a:latin typeface="Arial" panose="020B0604020202020204" pitchFamily="34" charset="0"/>
                          <a:cs typeface="Arial" panose="020B0604020202020204" pitchFamily="34" charset="0"/>
                        </a:rPr>
                        <a:t>Health Care</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6591" marR="66591" marT="0" marB="0" anchor="ctr">
                    <a:lnL w="12700" cmpd="sng">
                      <a:solidFill>
                        <a:srgbClr val="010199"/>
                      </a:solidFill>
                    </a:lnL>
                    <a:lnR>
                      <a:noFill/>
                    </a:lnR>
                    <a:lnT w="12700" cmpd="sng">
                      <a:solidFill>
                        <a:srgbClr val="010199"/>
                      </a:solidFill>
                    </a:lnT>
                    <a:lnB w="12700" cmpd="sng">
                      <a:solidFill>
                        <a:srgbClr val="010199"/>
                      </a:solidFill>
                    </a:lnB>
                    <a:lnTlToBr w="12700" cmpd="sng">
                      <a:noFill/>
                      <a:prstDash val="solid"/>
                    </a:lnTlToBr>
                    <a:lnBlToTr w="12700" cmpd="sng">
                      <a:noFill/>
                      <a:prstDash val="solid"/>
                    </a:lnBlToTr>
                    <a:solidFill>
                      <a:srgbClr val="010199">
                        <a:tint val="20000"/>
                      </a:srgbClr>
                    </a:solidFill>
                  </a:tcPr>
                </a:tc>
                <a:tc>
                  <a:txBody>
                    <a:bodyPr/>
                    <a:lstStyle>
                      <a:lvl1pPr marL="0" algn="l" defTabSz="457200" rtl="0" eaLnBrk="1" latinLnBrk="0" hangingPunct="1">
                        <a:defRPr sz="1800" kern="1200">
                          <a:solidFill>
                            <a:schemeClr val="dk1"/>
                          </a:solidFill>
                          <a:latin typeface="Tahoma"/>
                        </a:defRPr>
                      </a:lvl1pPr>
                      <a:lvl2pPr marL="457200" algn="l" defTabSz="457200" rtl="0" eaLnBrk="1" latinLnBrk="0" hangingPunct="1">
                        <a:defRPr sz="1800" kern="1200">
                          <a:solidFill>
                            <a:schemeClr val="dk1"/>
                          </a:solidFill>
                          <a:latin typeface="Tahoma"/>
                        </a:defRPr>
                      </a:lvl2pPr>
                      <a:lvl3pPr marL="914400" algn="l" defTabSz="457200" rtl="0" eaLnBrk="1" latinLnBrk="0" hangingPunct="1">
                        <a:defRPr sz="1800" kern="1200">
                          <a:solidFill>
                            <a:schemeClr val="dk1"/>
                          </a:solidFill>
                          <a:latin typeface="Tahoma"/>
                        </a:defRPr>
                      </a:lvl3pPr>
                      <a:lvl4pPr marL="1371600" algn="l" defTabSz="457200" rtl="0" eaLnBrk="1" latinLnBrk="0" hangingPunct="1">
                        <a:defRPr sz="1800" kern="1200">
                          <a:solidFill>
                            <a:schemeClr val="dk1"/>
                          </a:solidFill>
                          <a:latin typeface="Tahoma"/>
                        </a:defRPr>
                      </a:lvl4pPr>
                      <a:lvl5pPr marL="1828800" algn="l" defTabSz="457200" rtl="0" eaLnBrk="1" latinLnBrk="0" hangingPunct="1">
                        <a:defRPr sz="1800" kern="1200">
                          <a:solidFill>
                            <a:schemeClr val="dk1"/>
                          </a:solidFill>
                          <a:latin typeface="Tahoma"/>
                        </a:defRPr>
                      </a:lvl5pPr>
                      <a:lvl6pPr marL="2286000" algn="l" defTabSz="457200" rtl="0" eaLnBrk="1" latinLnBrk="0" hangingPunct="1">
                        <a:defRPr sz="1800" kern="1200">
                          <a:solidFill>
                            <a:schemeClr val="dk1"/>
                          </a:solidFill>
                          <a:latin typeface="Tahoma"/>
                        </a:defRPr>
                      </a:lvl6pPr>
                      <a:lvl7pPr marL="2743200" algn="l" defTabSz="457200" rtl="0" eaLnBrk="1" latinLnBrk="0" hangingPunct="1">
                        <a:defRPr sz="1800" kern="1200">
                          <a:solidFill>
                            <a:schemeClr val="dk1"/>
                          </a:solidFill>
                          <a:latin typeface="Tahoma"/>
                        </a:defRPr>
                      </a:lvl7pPr>
                      <a:lvl8pPr marL="3200400" algn="l" defTabSz="457200" rtl="0" eaLnBrk="1" latinLnBrk="0" hangingPunct="1">
                        <a:defRPr sz="1800" kern="1200">
                          <a:solidFill>
                            <a:schemeClr val="dk1"/>
                          </a:solidFill>
                          <a:latin typeface="Tahoma"/>
                        </a:defRPr>
                      </a:lvl8pPr>
                      <a:lvl9pPr marL="3657600" algn="l" defTabSz="457200" rtl="0" eaLnBrk="1" latinLnBrk="0" hangingPunct="1">
                        <a:defRPr sz="1800" kern="1200">
                          <a:solidFill>
                            <a:schemeClr val="dk1"/>
                          </a:solidFill>
                          <a:latin typeface="Tahoma"/>
                        </a:defRPr>
                      </a:lvl9p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 0.37</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6591" marR="66591" marT="0" marB="0" anchor="ctr">
                    <a:lnL>
                      <a:noFill/>
                    </a:lnL>
                    <a:lnR>
                      <a:noFill/>
                    </a:lnR>
                    <a:lnT w="12700" cmpd="sng">
                      <a:solidFill>
                        <a:srgbClr val="010199"/>
                      </a:solidFill>
                    </a:lnT>
                    <a:lnB w="12700" cmpd="sng">
                      <a:solidFill>
                        <a:srgbClr val="010199"/>
                      </a:solidFill>
                    </a:lnB>
                    <a:lnTlToBr w="12700" cmpd="sng">
                      <a:noFill/>
                      <a:prstDash val="solid"/>
                    </a:lnTlToBr>
                    <a:lnBlToTr w="12700" cmpd="sng">
                      <a:noFill/>
                      <a:prstDash val="solid"/>
                    </a:lnBlToTr>
                    <a:solidFill>
                      <a:srgbClr val="010199">
                        <a:tint val="20000"/>
                      </a:srgbClr>
                    </a:solidFill>
                  </a:tcPr>
                </a:tc>
                <a:tc>
                  <a:txBody>
                    <a:bodyPr/>
                    <a:lstStyle>
                      <a:lvl1pPr marL="0" algn="l" defTabSz="457200" rtl="0" eaLnBrk="1" latinLnBrk="0" hangingPunct="1">
                        <a:defRPr sz="1800" kern="1200">
                          <a:solidFill>
                            <a:schemeClr val="dk1"/>
                          </a:solidFill>
                          <a:latin typeface="Tahoma"/>
                        </a:defRPr>
                      </a:lvl1pPr>
                      <a:lvl2pPr marL="457200" algn="l" defTabSz="457200" rtl="0" eaLnBrk="1" latinLnBrk="0" hangingPunct="1">
                        <a:defRPr sz="1800" kern="1200">
                          <a:solidFill>
                            <a:schemeClr val="dk1"/>
                          </a:solidFill>
                          <a:latin typeface="Tahoma"/>
                        </a:defRPr>
                      </a:lvl2pPr>
                      <a:lvl3pPr marL="914400" algn="l" defTabSz="457200" rtl="0" eaLnBrk="1" latinLnBrk="0" hangingPunct="1">
                        <a:defRPr sz="1800" kern="1200">
                          <a:solidFill>
                            <a:schemeClr val="dk1"/>
                          </a:solidFill>
                          <a:latin typeface="Tahoma"/>
                        </a:defRPr>
                      </a:lvl3pPr>
                      <a:lvl4pPr marL="1371600" algn="l" defTabSz="457200" rtl="0" eaLnBrk="1" latinLnBrk="0" hangingPunct="1">
                        <a:defRPr sz="1800" kern="1200">
                          <a:solidFill>
                            <a:schemeClr val="dk1"/>
                          </a:solidFill>
                          <a:latin typeface="Tahoma"/>
                        </a:defRPr>
                      </a:lvl4pPr>
                      <a:lvl5pPr marL="1828800" algn="l" defTabSz="457200" rtl="0" eaLnBrk="1" latinLnBrk="0" hangingPunct="1">
                        <a:defRPr sz="1800" kern="1200">
                          <a:solidFill>
                            <a:schemeClr val="dk1"/>
                          </a:solidFill>
                          <a:latin typeface="Tahoma"/>
                        </a:defRPr>
                      </a:lvl5pPr>
                      <a:lvl6pPr marL="2286000" algn="l" defTabSz="457200" rtl="0" eaLnBrk="1" latinLnBrk="0" hangingPunct="1">
                        <a:defRPr sz="1800" kern="1200">
                          <a:solidFill>
                            <a:schemeClr val="dk1"/>
                          </a:solidFill>
                          <a:latin typeface="Tahoma"/>
                        </a:defRPr>
                      </a:lvl6pPr>
                      <a:lvl7pPr marL="2743200" algn="l" defTabSz="457200" rtl="0" eaLnBrk="1" latinLnBrk="0" hangingPunct="1">
                        <a:defRPr sz="1800" kern="1200">
                          <a:solidFill>
                            <a:schemeClr val="dk1"/>
                          </a:solidFill>
                          <a:latin typeface="Tahoma"/>
                        </a:defRPr>
                      </a:lvl7pPr>
                      <a:lvl8pPr marL="3200400" algn="l" defTabSz="457200" rtl="0" eaLnBrk="1" latinLnBrk="0" hangingPunct="1">
                        <a:defRPr sz="1800" kern="1200">
                          <a:solidFill>
                            <a:schemeClr val="dk1"/>
                          </a:solidFill>
                          <a:latin typeface="Tahoma"/>
                        </a:defRPr>
                      </a:lvl8pPr>
                      <a:lvl9pPr marL="3657600" algn="l" defTabSz="457200" rtl="0" eaLnBrk="1" latinLnBrk="0" hangingPunct="1">
                        <a:defRPr sz="1800" kern="1200">
                          <a:solidFill>
                            <a:schemeClr val="dk1"/>
                          </a:solidFill>
                          <a:latin typeface="Tahoma"/>
                        </a:defRPr>
                      </a:lvl9p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0.27</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6591" marR="66591" marT="0" marB="0" anchor="ctr">
                    <a:lnL>
                      <a:noFill/>
                    </a:lnL>
                    <a:lnR w="12700" cmpd="sng">
                      <a:solidFill>
                        <a:srgbClr val="010199"/>
                      </a:solidFill>
                    </a:lnR>
                    <a:lnT w="12700" cmpd="sng">
                      <a:solidFill>
                        <a:srgbClr val="010199"/>
                      </a:solidFill>
                    </a:lnT>
                    <a:lnB w="12700" cmpd="sng">
                      <a:solidFill>
                        <a:srgbClr val="010199"/>
                      </a:solidFill>
                    </a:lnB>
                    <a:lnTlToBr w="12700" cmpd="sng">
                      <a:noFill/>
                      <a:prstDash val="solid"/>
                    </a:lnTlToBr>
                    <a:lnBlToTr w="12700" cmpd="sng">
                      <a:noFill/>
                      <a:prstDash val="solid"/>
                    </a:lnBlToTr>
                    <a:solidFill>
                      <a:srgbClr val="010199">
                        <a:tint val="20000"/>
                      </a:srgbClr>
                    </a:solidFill>
                  </a:tcPr>
                </a:tc>
                <a:extLst>
                  <a:ext uri="{0D108BD9-81ED-4DB2-BD59-A6C34878D82A}">
                    <a16:rowId xmlns:a16="http://schemas.microsoft.com/office/drawing/2014/main" val="10003"/>
                  </a:ext>
                </a:extLst>
              </a:tr>
              <a:tr h="414230">
                <a:tc>
                  <a:txBody>
                    <a:bodyPr/>
                    <a:lstStyle>
                      <a:lvl1pPr marL="0" algn="l" defTabSz="457200" rtl="0" eaLnBrk="1" latinLnBrk="0" hangingPunct="1">
                        <a:defRPr sz="1800" b="1" kern="1200">
                          <a:solidFill>
                            <a:schemeClr val="dk1"/>
                          </a:solidFill>
                          <a:latin typeface="Tahoma"/>
                        </a:defRPr>
                      </a:lvl1pPr>
                      <a:lvl2pPr marL="457200" algn="l" defTabSz="457200" rtl="0" eaLnBrk="1" latinLnBrk="0" hangingPunct="1">
                        <a:defRPr sz="1800" b="1" kern="1200">
                          <a:solidFill>
                            <a:schemeClr val="dk1"/>
                          </a:solidFill>
                          <a:latin typeface="Tahoma"/>
                        </a:defRPr>
                      </a:lvl2pPr>
                      <a:lvl3pPr marL="914400" algn="l" defTabSz="457200" rtl="0" eaLnBrk="1" latinLnBrk="0" hangingPunct="1">
                        <a:defRPr sz="1800" b="1" kern="1200">
                          <a:solidFill>
                            <a:schemeClr val="dk1"/>
                          </a:solidFill>
                          <a:latin typeface="Tahoma"/>
                        </a:defRPr>
                      </a:lvl3pPr>
                      <a:lvl4pPr marL="1371600" algn="l" defTabSz="457200" rtl="0" eaLnBrk="1" latinLnBrk="0" hangingPunct="1">
                        <a:defRPr sz="1800" b="1" kern="1200">
                          <a:solidFill>
                            <a:schemeClr val="dk1"/>
                          </a:solidFill>
                          <a:latin typeface="Tahoma"/>
                        </a:defRPr>
                      </a:lvl4pPr>
                      <a:lvl5pPr marL="1828800" algn="l" defTabSz="457200" rtl="0" eaLnBrk="1" latinLnBrk="0" hangingPunct="1">
                        <a:defRPr sz="1800" b="1" kern="1200">
                          <a:solidFill>
                            <a:schemeClr val="dk1"/>
                          </a:solidFill>
                          <a:latin typeface="Tahoma"/>
                        </a:defRPr>
                      </a:lvl5pPr>
                      <a:lvl6pPr marL="2286000" algn="l" defTabSz="457200" rtl="0" eaLnBrk="1" latinLnBrk="0" hangingPunct="1">
                        <a:defRPr sz="1800" b="1" kern="1200">
                          <a:solidFill>
                            <a:schemeClr val="dk1"/>
                          </a:solidFill>
                          <a:latin typeface="Tahoma"/>
                        </a:defRPr>
                      </a:lvl6pPr>
                      <a:lvl7pPr marL="2743200" algn="l" defTabSz="457200" rtl="0" eaLnBrk="1" latinLnBrk="0" hangingPunct="1">
                        <a:defRPr sz="1800" b="1" kern="1200">
                          <a:solidFill>
                            <a:schemeClr val="dk1"/>
                          </a:solidFill>
                          <a:latin typeface="Tahoma"/>
                        </a:defRPr>
                      </a:lvl7pPr>
                      <a:lvl8pPr marL="3200400" algn="l" defTabSz="457200" rtl="0" eaLnBrk="1" latinLnBrk="0" hangingPunct="1">
                        <a:defRPr sz="1800" b="1" kern="1200">
                          <a:solidFill>
                            <a:schemeClr val="dk1"/>
                          </a:solidFill>
                          <a:latin typeface="Tahoma"/>
                        </a:defRPr>
                      </a:lvl8pPr>
                      <a:lvl9pPr marL="3657600" algn="l" defTabSz="457200" rtl="0" eaLnBrk="1" latinLnBrk="0" hangingPunct="1">
                        <a:defRPr sz="1800" b="1" kern="1200">
                          <a:solidFill>
                            <a:schemeClr val="dk1"/>
                          </a:solidFill>
                          <a:latin typeface="Tahoma"/>
                        </a:defRPr>
                      </a:lvl9pPr>
                    </a:lstStyle>
                    <a:p>
                      <a:pPr marL="0" marR="0">
                        <a:spcBef>
                          <a:spcPts val="0"/>
                        </a:spcBef>
                        <a:spcAft>
                          <a:spcPts val="0"/>
                        </a:spcAft>
                      </a:pPr>
                      <a:r>
                        <a:rPr lang="en-US" sz="1400" dirty="0">
                          <a:effectLst/>
                          <a:latin typeface="Arial" panose="020B0604020202020204" pitchFamily="34" charset="0"/>
                          <a:cs typeface="Arial" panose="020B0604020202020204" pitchFamily="34" charset="0"/>
                        </a:rPr>
                        <a:t>Medicines</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6591" marR="66591" marT="0" marB="0" anchor="ctr">
                    <a:lnL w="12700" cmpd="sng">
                      <a:solidFill>
                        <a:srgbClr val="010199"/>
                      </a:solidFill>
                    </a:lnL>
                    <a:lnR>
                      <a:noFill/>
                    </a:lnR>
                    <a:lnT w="12700" cmpd="sng">
                      <a:solidFill>
                        <a:srgbClr val="010199"/>
                      </a:solidFill>
                    </a:lnT>
                    <a:lnB w="12700" cmpd="sng">
                      <a:solidFill>
                        <a:srgbClr val="010199"/>
                      </a:solidFill>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dk1"/>
                          </a:solidFill>
                          <a:latin typeface="Tahoma"/>
                        </a:defRPr>
                      </a:lvl1pPr>
                      <a:lvl2pPr marL="457200" algn="l" defTabSz="457200" rtl="0" eaLnBrk="1" latinLnBrk="0" hangingPunct="1">
                        <a:defRPr sz="1800" kern="1200">
                          <a:solidFill>
                            <a:schemeClr val="dk1"/>
                          </a:solidFill>
                          <a:latin typeface="Tahoma"/>
                        </a:defRPr>
                      </a:lvl2pPr>
                      <a:lvl3pPr marL="914400" algn="l" defTabSz="457200" rtl="0" eaLnBrk="1" latinLnBrk="0" hangingPunct="1">
                        <a:defRPr sz="1800" kern="1200">
                          <a:solidFill>
                            <a:schemeClr val="dk1"/>
                          </a:solidFill>
                          <a:latin typeface="Tahoma"/>
                        </a:defRPr>
                      </a:lvl3pPr>
                      <a:lvl4pPr marL="1371600" algn="l" defTabSz="457200" rtl="0" eaLnBrk="1" latinLnBrk="0" hangingPunct="1">
                        <a:defRPr sz="1800" kern="1200">
                          <a:solidFill>
                            <a:schemeClr val="dk1"/>
                          </a:solidFill>
                          <a:latin typeface="Tahoma"/>
                        </a:defRPr>
                      </a:lvl4pPr>
                      <a:lvl5pPr marL="1828800" algn="l" defTabSz="457200" rtl="0" eaLnBrk="1" latinLnBrk="0" hangingPunct="1">
                        <a:defRPr sz="1800" kern="1200">
                          <a:solidFill>
                            <a:schemeClr val="dk1"/>
                          </a:solidFill>
                          <a:latin typeface="Tahoma"/>
                        </a:defRPr>
                      </a:lvl5pPr>
                      <a:lvl6pPr marL="2286000" algn="l" defTabSz="457200" rtl="0" eaLnBrk="1" latinLnBrk="0" hangingPunct="1">
                        <a:defRPr sz="1800" kern="1200">
                          <a:solidFill>
                            <a:schemeClr val="dk1"/>
                          </a:solidFill>
                          <a:latin typeface="Tahoma"/>
                        </a:defRPr>
                      </a:lvl6pPr>
                      <a:lvl7pPr marL="2743200" algn="l" defTabSz="457200" rtl="0" eaLnBrk="1" latinLnBrk="0" hangingPunct="1">
                        <a:defRPr sz="1800" kern="1200">
                          <a:solidFill>
                            <a:schemeClr val="dk1"/>
                          </a:solidFill>
                          <a:latin typeface="Tahoma"/>
                        </a:defRPr>
                      </a:lvl7pPr>
                      <a:lvl8pPr marL="3200400" algn="l" defTabSz="457200" rtl="0" eaLnBrk="1" latinLnBrk="0" hangingPunct="1">
                        <a:defRPr sz="1800" kern="1200">
                          <a:solidFill>
                            <a:schemeClr val="dk1"/>
                          </a:solidFill>
                          <a:latin typeface="Tahoma"/>
                        </a:defRPr>
                      </a:lvl8pPr>
                      <a:lvl9pPr marL="3657600" algn="l" defTabSz="457200" rtl="0" eaLnBrk="1" latinLnBrk="0" hangingPunct="1">
                        <a:defRPr sz="1800" kern="1200">
                          <a:solidFill>
                            <a:schemeClr val="dk1"/>
                          </a:solidFill>
                          <a:latin typeface="Tahoma"/>
                        </a:defRPr>
                      </a:lvl9p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 0.44</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6591" marR="66591" marT="0" marB="0" anchor="ctr">
                    <a:lnL>
                      <a:noFill/>
                    </a:lnL>
                    <a:lnR>
                      <a:noFill/>
                    </a:lnR>
                    <a:lnT w="12700" cmpd="sng">
                      <a:solidFill>
                        <a:srgbClr val="010199"/>
                      </a:solidFill>
                    </a:lnT>
                    <a:lnB w="12700" cmpd="sng">
                      <a:solidFill>
                        <a:srgbClr val="010199"/>
                      </a:solidFill>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dk1"/>
                          </a:solidFill>
                          <a:latin typeface="Tahoma"/>
                        </a:defRPr>
                      </a:lvl1pPr>
                      <a:lvl2pPr marL="457200" algn="l" defTabSz="457200" rtl="0" eaLnBrk="1" latinLnBrk="0" hangingPunct="1">
                        <a:defRPr sz="1800" kern="1200">
                          <a:solidFill>
                            <a:schemeClr val="dk1"/>
                          </a:solidFill>
                          <a:latin typeface="Tahoma"/>
                        </a:defRPr>
                      </a:lvl2pPr>
                      <a:lvl3pPr marL="914400" algn="l" defTabSz="457200" rtl="0" eaLnBrk="1" latinLnBrk="0" hangingPunct="1">
                        <a:defRPr sz="1800" kern="1200">
                          <a:solidFill>
                            <a:schemeClr val="dk1"/>
                          </a:solidFill>
                          <a:latin typeface="Tahoma"/>
                        </a:defRPr>
                      </a:lvl3pPr>
                      <a:lvl4pPr marL="1371600" algn="l" defTabSz="457200" rtl="0" eaLnBrk="1" latinLnBrk="0" hangingPunct="1">
                        <a:defRPr sz="1800" kern="1200">
                          <a:solidFill>
                            <a:schemeClr val="dk1"/>
                          </a:solidFill>
                          <a:latin typeface="Tahoma"/>
                        </a:defRPr>
                      </a:lvl4pPr>
                      <a:lvl5pPr marL="1828800" algn="l" defTabSz="457200" rtl="0" eaLnBrk="1" latinLnBrk="0" hangingPunct="1">
                        <a:defRPr sz="1800" kern="1200">
                          <a:solidFill>
                            <a:schemeClr val="dk1"/>
                          </a:solidFill>
                          <a:latin typeface="Tahoma"/>
                        </a:defRPr>
                      </a:lvl5pPr>
                      <a:lvl6pPr marL="2286000" algn="l" defTabSz="457200" rtl="0" eaLnBrk="1" latinLnBrk="0" hangingPunct="1">
                        <a:defRPr sz="1800" kern="1200">
                          <a:solidFill>
                            <a:schemeClr val="dk1"/>
                          </a:solidFill>
                          <a:latin typeface="Tahoma"/>
                        </a:defRPr>
                      </a:lvl6pPr>
                      <a:lvl7pPr marL="2743200" algn="l" defTabSz="457200" rtl="0" eaLnBrk="1" latinLnBrk="0" hangingPunct="1">
                        <a:defRPr sz="1800" kern="1200">
                          <a:solidFill>
                            <a:schemeClr val="dk1"/>
                          </a:solidFill>
                          <a:latin typeface="Tahoma"/>
                        </a:defRPr>
                      </a:lvl7pPr>
                      <a:lvl8pPr marL="3200400" algn="l" defTabSz="457200" rtl="0" eaLnBrk="1" latinLnBrk="0" hangingPunct="1">
                        <a:defRPr sz="1800" kern="1200">
                          <a:solidFill>
                            <a:schemeClr val="dk1"/>
                          </a:solidFill>
                          <a:latin typeface="Tahoma"/>
                        </a:defRPr>
                      </a:lvl8pPr>
                      <a:lvl9pPr marL="3657600" algn="l" defTabSz="457200" rtl="0" eaLnBrk="1" latinLnBrk="0" hangingPunct="1">
                        <a:defRPr sz="1800" kern="1200">
                          <a:solidFill>
                            <a:schemeClr val="dk1"/>
                          </a:solidFill>
                          <a:latin typeface="Tahoma"/>
                        </a:defRPr>
                      </a:lvl9p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0.17</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6591" marR="66591" marT="0" marB="0" anchor="ctr">
                    <a:lnL>
                      <a:noFill/>
                    </a:lnL>
                    <a:lnR w="12700" cmpd="sng">
                      <a:solidFill>
                        <a:srgbClr val="010199"/>
                      </a:solidFill>
                    </a:lnR>
                    <a:lnT w="12700" cmpd="sng">
                      <a:solidFill>
                        <a:srgbClr val="010199"/>
                      </a:solidFill>
                    </a:lnT>
                    <a:lnB w="12700" cmpd="sng">
                      <a:solidFill>
                        <a:srgbClr val="010199"/>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0587842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8DA86-3FF1-E27D-CBE4-88075173F629}"/>
              </a:ext>
            </a:extLst>
          </p:cNvPr>
          <p:cNvSpPr>
            <a:spLocks noGrp="1"/>
          </p:cNvSpPr>
          <p:nvPr>
            <p:ph type="title"/>
          </p:nvPr>
        </p:nvSpPr>
        <p:spPr/>
        <p:txBody>
          <a:bodyPr/>
          <a:lstStyle/>
          <a:p>
            <a:r>
              <a:rPr lang="en-US" dirty="0"/>
              <a:t>Patient Population</a:t>
            </a:r>
          </a:p>
        </p:txBody>
      </p:sp>
      <p:sp>
        <p:nvSpPr>
          <p:cNvPr id="3" name="Content Placeholder 2">
            <a:extLst>
              <a:ext uri="{FF2B5EF4-FFF2-40B4-BE49-F238E27FC236}">
                <a16:creationId xmlns:a16="http://schemas.microsoft.com/office/drawing/2014/main" id="{86D18D84-16BA-C4E9-5E01-EB235007C2C6}"/>
              </a:ext>
            </a:extLst>
          </p:cNvPr>
          <p:cNvSpPr>
            <a:spLocks noGrp="1"/>
          </p:cNvSpPr>
          <p:nvPr>
            <p:ph idx="1"/>
          </p:nvPr>
        </p:nvSpPr>
        <p:spPr>
          <a:xfrm>
            <a:off x="457200" y="1088534"/>
            <a:ext cx="4114800" cy="3710927"/>
          </a:xfrm>
        </p:spPr>
        <p:txBody>
          <a:bodyPr/>
          <a:lstStyle/>
          <a:p>
            <a:r>
              <a:rPr lang="en-US" dirty="0"/>
              <a:t>Texas State has the 3</a:t>
            </a:r>
            <a:r>
              <a:rPr lang="en-US" baseline="30000" dirty="0"/>
              <a:t>rd</a:t>
            </a:r>
            <a:r>
              <a:rPr lang="en-US" dirty="0"/>
              <a:t> largest SCD population with 5000 to 7000 affected people</a:t>
            </a:r>
          </a:p>
          <a:p>
            <a:r>
              <a:rPr lang="en-US" dirty="0"/>
              <a:t>UTP Adult Sickle Cell Center</a:t>
            </a:r>
          </a:p>
          <a:p>
            <a:pPr lvl="1"/>
            <a:r>
              <a:rPr lang="en-US" dirty="0"/>
              <a:t>Adult 18 and older </a:t>
            </a:r>
          </a:p>
          <a:p>
            <a:pPr lvl="1"/>
            <a:r>
              <a:rPr lang="en-US" dirty="0"/>
              <a:t>&gt;1000 adult pts</a:t>
            </a:r>
          </a:p>
          <a:p>
            <a:pPr lvl="1"/>
            <a:r>
              <a:rPr lang="en-US" dirty="0"/>
              <a:t>58% of patients are Medicare /Medicaid.</a:t>
            </a:r>
          </a:p>
        </p:txBody>
      </p:sp>
      <p:pic>
        <p:nvPicPr>
          <p:cNvPr id="4" name="Picture 2" descr="CDC PUBLIC HEALTH GRAND ROUNDS">
            <a:extLst>
              <a:ext uri="{FF2B5EF4-FFF2-40B4-BE49-F238E27FC236}">
                <a16:creationId xmlns:a16="http://schemas.microsoft.com/office/drawing/2014/main" id="{965133B8-E6BF-D664-06FC-426E29212B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842" y="1026691"/>
            <a:ext cx="3475911" cy="267300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9C57E58-8636-0C59-76C2-60DB9EA73E7B}"/>
              </a:ext>
            </a:extLst>
          </p:cNvPr>
          <p:cNvSpPr txBox="1"/>
          <p:nvPr/>
        </p:nvSpPr>
        <p:spPr>
          <a:xfrm flipH="1">
            <a:off x="4886528" y="4116809"/>
            <a:ext cx="3856538" cy="584775"/>
          </a:xfrm>
          <a:prstGeom prst="rect">
            <a:avLst/>
          </a:prstGeom>
          <a:noFill/>
        </p:spPr>
        <p:txBody>
          <a:bodyPr wrap="square" rtlCol="0">
            <a:spAutoFit/>
          </a:bodyPr>
          <a:lstStyle/>
          <a:p>
            <a:r>
              <a:rPr lang="en-US" sz="1400" dirty="0"/>
              <a:t>CDC Data &amp; Statistics on Sickle Cell Disease </a:t>
            </a:r>
          </a:p>
          <a:p>
            <a:endParaRPr lang="en-US" dirty="0"/>
          </a:p>
        </p:txBody>
      </p:sp>
    </p:spTree>
    <p:extLst>
      <p:ext uri="{BB962C8B-B14F-4D97-AF65-F5344CB8AC3E}">
        <p14:creationId xmlns:p14="http://schemas.microsoft.com/office/powerpoint/2010/main" val="19947926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D0C86-8BC7-7E26-7651-B92480873209}"/>
              </a:ext>
            </a:extLst>
          </p:cNvPr>
          <p:cNvSpPr>
            <a:spLocks noGrp="1"/>
          </p:cNvSpPr>
          <p:nvPr>
            <p:ph type="title"/>
          </p:nvPr>
        </p:nvSpPr>
        <p:spPr/>
        <p:txBody>
          <a:bodyPr/>
          <a:lstStyle/>
          <a:p>
            <a:r>
              <a:rPr lang="en-US" dirty="0"/>
              <a:t>Referral Sources</a:t>
            </a:r>
          </a:p>
        </p:txBody>
      </p:sp>
      <p:sp>
        <p:nvSpPr>
          <p:cNvPr id="3" name="Content Placeholder 2">
            <a:extLst>
              <a:ext uri="{FF2B5EF4-FFF2-40B4-BE49-F238E27FC236}">
                <a16:creationId xmlns:a16="http://schemas.microsoft.com/office/drawing/2014/main" id="{8062BE3F-802E-72B9-8DE0-E70174AC2D41}"/>
              </a:ext>
            </a:extLst>
          </p:cNvPr>
          <p:cNvSpPr>
            <a:spLocks noGrp="1"/>
          </p:cNvSpPr>
          <p:nvPr>
            <p:ph idx="1"/>
          </p:nvPr>
        </p:nvSpPr>
        <p:spPr/>
        <p:txBody>
          <a:bodyPr/>
          <a:lstStyle/>
          <a:p>
            <a:r>
              <a:rPr lang="en-US" sz="2000" dirty="0"/>
              <a:t>Transition program: Baylor College of Medicine/Texas Children Hospital, Houston (Warm transition program) </a:t>
            </a:r>
            <a:r>
              <a:rPr lang="en-US" sz="2000" dirty="0" err="1"/>
              <a:t>Ligums</a:t>
            </a:r>
            <a:r>
              <a:rPr lang="en-US" sz="2000" dirty="0"/>
              <a:t> Grant</a:t>
            </a:r>
          </a:p>
          <a:p>
            <a:r>
              <a:rPr lang="en-US" sz="2000" dirty="0"/>
              <a:t>UTP Pediatrics</a:t>
            </a:r>
          </a:p>
          <a:p>
            <a:r>
              <a:rPr lang="en-US" sz="2000" dirty="0"/>
              <a:t>Houston and surrounding areas within a 200 mile radius</a:t>
            </a:r>
          </a:p>
          <a:p>
            <a:r>
              <a:rPr lang="en-US" sz="2000" dirty="0"/>
              <a:t>Community hematologists </a:t>
            </a:r>
          </a:p>
          <a:p>
            <a:r>
              <a:rPr lang="en-US" sz="2000" dirty="0"/>
              <a:t>Patients discharged from pediatric practices who have been lost to follow-up for </a:t>
            </a:r>
            <a:r>
              <a:rPr lang="en-US" dirty="0"/>
              <a:t>some time</a:t>
            </a:r>
            <a:endParaRPr lang="en-US" sz="2000" dirty="0"/>
          </a:p>
          <a:p>
            <a:r>
              <a:rPr lang="en-US" sz="2000" dirty="0"/>
              <a:t>Remote Texas towns &gt; 2-hour drive from Houston</a:t>
            </a:r>
          </a:p>
          <a:p>
            <a:endParaRPr lang="en-US" dirty="0"/>
          </a:p>
          <a:p>
            <a:endParaRPr lang="en-US" dirty="0"/>
          </a:p>
        </p:txBody>
      </p:sp>
    </p:spTree>
    <p:extLst>
      <p:ext uri="{BB962C8B-B14F-4D97-AF65-F5344CB8AC3E}">
        <p14:creationId xmlns:p14="http://schemas.microsoft.com/office/powerpoint/2010/main" val="38028368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E2E2D-22B1-0BEF-8D45-3CE6E3AD784C}"/>
              </a:ext>
            </a:extLst>
          </p:cNvPr>
          <p:cNvSpPr>
            <a:spLocks noGrp="1"/>
          </p:cNvSpPr>
          <p:nvPr>
            <p:ph type="title"/>
          </p:nvPr>
        </p:nvSpPr>
        <p:spPr/>
        <p:txBody>
          <a:bodyPr/>
          <a:lstStyle/>
          <a:p>
            <a:r>
              <a:rPr lang="en-US" dirty="0"/>
              <a:t>Initial Challenges</a:t>
            </a:r>
          </a:p>
        </p:txBody>
      </p:sp>
      <p:sp>
        <p:nvSpPr>
          <p:cNvPr id="3" name="Content Placeholder 2">
            <a:extLst>
              <a:ext uri="{FF2B5EF4-FFF2-40B4-BE49-F238E27FC236}">
                <a16:creationId xmlns:a16="http://schemas.microsoft.com/office/drawing/2014/main" id="{E21DCC16-A9CF-D299-DDE2-F0F073E08E17}"/>
              </a:ext>
            </a:extLst>
          </p:cNvPr>
          <p:cNvSpPr>
            <a:spLocks noGrp="1"/>
          </p:cNvSpPr>
          <p:nvPr>
            <p:ph idx="1"/>
          </p:nvPr>
        </p:nvSpPr>
        <p:spPr/>
        <p:txBody>
          <a:bodyPr/>
          <a:lstStyle/>
          <a:p>
            <a:r>
              <a:rPr lang="en-US" sz="2400" dirty="0"/>
              <a:t>Lack of funding</a:t>
            </a:r>
          </a:p>
          <a:p>
            <a:r>
              <a:rPr lang="en-US" sz="2400" dirty="0"/>
              <a:t>Individuals with SCD were receiving care at the Cancer Center without specialized staff or designated resources</a:t>
            </a:r>
          </a:p>
          <a:p>
            <a:r>
              <a:rPr lang="en-US" sz="2400" dirty="0"/>
              <a:t>&lt;100 adult SCD patients were seen prior to August 2015</a:t>
            </a:r>
          </a:p>
          <a:p>
            <a:r>
              <a:rPr lang="en-US" sz="2400" dirty="0"/>
              <a:t>Minimal administrative support</a:t>
            </a:r>
          </a:p>
          <a:p>
            <a:r>
              <a:rPr lang="en-US" sz="2400" dirty="0"/>
              <a:t>Few SCD clinical trials</a:t>
            </a:r>
          </a:p>
          <a:p>
            <a:endParaRPr lang="en-US" sz="2400" dirty="0"/>
          </a:p>
        </p:txBody>
      </p:sp>
    </p:spTree>
    <p:extLst>
      <p:ext uri="{BB962C8B-B14F-4D97-AF65-F5344CB8AC3E}">
        <p14:creationId xmlns:p14="http://schemas.microsoft.com/office/powerpoint/2010/main" val="38906855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CD1D9-ADB7-46CD-64B3-49ADD270104E}"/>
              </a:ext>
            </a:extLst>
          </p:cNvPr>
          <p:cNvSpPr>
            <a:spLocks noGrp="1"/>
          </p:cNvSpPr>
          <p:nvPr>
            <p:ph type="title"/>
          </p:nvPr>
        </p:nvSpPr>
        <p:spPr>
          <a:xfrm>
            <a:off x="457200" y="215434"/>
            <a:ext cx="8229600" cy="535154"/>
          </a:xfrm>
        </p:spPr>
        <p:txBody>
          <a:bodyPr/>
          <a:lstStyle/>
          <a:p>
            <a:r>
              <a:rPr lang="en-US" dirty="0"/>
              <a:t>Story of UTP Sickle Cell Center</a:t>
            </a:r>
          </a:p>
        </p:txBody>
      </p:sp>
      <p:sp>
        <p:nvSpPr>
          <p:cNvPr id="3" name="Content Placeholder 2">
            <a:extLst>
              <a:ext uri="{FF2B5EF4-FFF2-40B4-BE49-F238E27FC236}">
                <a16:creationId xmlns:a16="http://schemas.microsoft.com/office/drawing/2014/main" id="{6D978147-A3E9-EF34-381D-2C4729835845}"/>
              </a:ext>
            </a:extLst>
          </p:cNvPr>
          <p:cNvSpPr>
            <a:spLocks noGrp="1"/>
          </p:cNvSpPr>
          <p:nvPr>
            <p:ph idx="1"/>
          </p:nvPr>
        </p:nvSpPr>
        <p:spPr/>
        <p:txBody>
          <a:bodyPr/>
          <a:lstStyle/>
          <a:p>
            <a:r>
              <a:rPr lang="en-US" sz="2000" dirty="0"/>
              <a:t>Fall 2014: Grant received from MCO to establish a medical home to provide optimal coordination of care for SCD patients; later sustained by funds from NAIP/DSRIP </a:t>
            </a:r>
          </a:p>
          <a:p>
            <a:r>
              <a:rPr lang="en-US" sz="2000" dirty="0"/>
              <a:t>August 2015: Started UTP Sickle Cell Center with &lt;100 adult patients</a:t>
            </a:r>
          </a:p>
          <a:p>
            <a:r>
              <a:rPr lang="en-US" sz="2000" dirty="0"/>
              <a:t>Now we have &gt;1000 adult patients</a:t>
            </a:r>
          </a:p>
          <a:p>
            <a:r>
              <a:rPr lang="en-US" sz="2000" dirty="0"/>
              <a:t>Partnerships with sickle cell advocacy groups</a:t>
            </a:r>
          </a:p>
          <a:p>
            <a:r>
              <a:rPr lang="en-US" sz="2000" dirty="0"/>
              <a:t>Attend SCD adult/teenage camps and community events</a:t>
            </a:r>
          </a:p>
          <a:p>
            <a:r>
              <a:rPr lang="en-US" sz="2000" dirty="0"/>
              <a:t>We have strong upper administration support</a:t>
            </a:r>
          </a:p>
          <a:p>
            <a:r>
              <a:rPr lang="en-US" sz="2000" dirty="0"/>
              <a:t>UT participates in multiple SCD clinical trials phase 1 to 3 in the CRU</a:t>
            </a:r>
          </a:p>
          <a:p>
            <a:pPr marL="0" indent="0">
              <a:buNone/>
            </a:pPr>
            <a:endParaRPr lang="en-US" sz="2000" dirty="0"/>
          </a:p>
          <a:p>
            <a:endParaRPr lang="en-US" dirty="0"/>
          </a:p>
        </p:txBody>
      </p:sp>
      <p:pic>
        <p:nvPicPr>
          <p:cNvPr id="4" name="Content Placeholder 7">
            <a:extLst>
              <a:ext uri="{FF2B5EF4-FFF2-40B4-BE49-F238E27FC236}">
                <a16:creationId xmlns:a16="http://schemas.microsoft.com/office/drawing/2014/main" id="{1229807C-9327-FBE9-E9A1-05E9A4C9EE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6606" y="4256224"/>
            <a:ext cx="2367043" cy="404265"/>
          </a:xfrm>
          <a:prstGeom prst="rect">
            <a:avLst/>
          </a:prstGeom>
        </p:spPr>
      </p:pic>
    </p:spTree>
    <p:extLst>
      <p:ext uri="{BB962C8B-B14F-4D97-AF65-F5344CB8AC3E}">
        <p14:creationId xmlns:p14="http://schemas.microsoft.com/office/powerpoint/2010/main" val="41636394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89534-1D08-A3A0-0A73-2AF0D8EA7E8F}"/>
              </a:ext>
            </a:extLst>
          </p:cNvPr>
          <p:cNvSpPr>
            <a:spLocks noGrp="1"/>
          </p:cNvSpPr>
          <p:nvPr>
            <p:ph type="title"/>
          </p:nvPr>
        </p:nvSpPr>
        <p:spPr>
          <a:xfrm>
            <a:off x="457200" y="94768"/>
            <a:ext cx="8229600" cy="735290"/>
          </a:xfrm>
        </p:spPr>
        <p:txBody>
          <a:bodyPr/>
          <a:lstStyle/>
          <a:p>
            <a:pPr algn="ctr"/>
            <a:r>
              <a:rPr lang="en-US" sz="2400" dirty="0"/>
              <a:t>UT Physicians Comprehensive Sickle Cell Center and Memorial Hermann Texas Medical Center Houston</a:t>
            </a:r>
          </a:p>
        </p:txBody>
      </p:sp>
      <p:pic>
        <p:nvPicPr>
          <p:cNvPr id="4" name="Picture 2" descr="UT Physicians Adult Sickle Cell Center Clinic in Houston, Texas 547">
            <a:extLst>
              <a:ext uri="{FF2B5EF4-FFF2-40B4-BE49-F238E27FC236}">
                <a16:creationId xmlns:a16="http://schemas.microsoft.com/office/drawing/2014/main" id="{13357A39-9D3C-A8C2-93B7-FA9201E1A6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329" y="892497"/>
            <a:ext cx="2830078" cy="388865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Texas Medical Center | Memorial Hermann">
            <a:extLst>
              <a:ext uri="{FF2B5EF4-FFF2-40B4-BE49-F238E27FC236}">
                <a16:creationId xmlns:a16="http://schemas.microsoft.com/office/drawing/2014/main" id="{6903DAD4-883F-2AD4-A777-9943D6FDC4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6900" y="1360211"/>
            <a:ext cx="4491508" cy="2953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44163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936C3-AC97-0B50-803E-E5E101069A2D}"/>
              </a:ext>
            </a:extLst>
          </p:cNvPr>
          <p:cNvSpPr>
            <a:spLocks noGrp="1"/>
          </p:cNvSpPr>
          <p:nvPr>
            <p:ph type="title"/>
          </p:nvPr>
        </p:nvSpPr>
        <p:spPr>
          <a:xfrm>
            <a:off x="457200" y="138305"/>
            <a:ext cx="8229600" cy="535154"/>
          </a:xfrm>
        </p:spPr>
        <p:txBody>
          <a:bodyPr/>
          <a:lstStyle/>
          <a:p>
            <a:r>
              <a:rPr lang="en-US" dirty="0"/>
              <a:t>UTP Sickle Cell Center</a:t>
            </a:r>
          </a:p>
        </p:txBody>
      </p:sp>
      <p:sp>
        <p:nvSpPr>
          <p:cNvPr id="3" name="Content Placeholder 2">
            <a:extLst>
              <a:ext uri="{FF2B5EF4-FFF2-40B4-BE49-F238E27FC236}">
                <a16:creationId xmlns:a16="http://schemas.microsoft.com/office/drawing/2014/main" id="{648AA1B0-80D4-DD7C-0F7A-FDDF83A3F247}"/>
              </a:ext>
            </a:extLst>
          </p:cNvPr>
          <p:cNvSpPr>
            <a:spLocks noGrp="1"/>
          </p:cNvSpPr>
          <p:nvPr>
            <p:ph idx="1"/>
          </p:nvPr>
        </p:nvSpPr>
        <p:spPr>
          <a:xfrm>
            <a:off x="457200" y="831958"/>
            <a:ext cx="8229600" cy="3710927"/>
          </a:xfrm>
        </p:spPr>
        <p:txBody>
          <a:bodyPr/>
          <a:lstStyle/>
          <a:p>
            <a:r>
              <a:rPr lang="en-US" sz="2000" dirty="0"/>
              <a:t>Only dedicated Sickle Cell Center in Houston, Texas </a:t>
            </a:r>
          </a:p>
          <a:p>
            <a:r>
              <a:rPr lang="en-US" sz="2000" dirty="0"/>
              <a:t>Warm transition program with Texas Children Hospital (largest children hospital in Houston)</a:t>
            </a:r>
          </a:p>
          <a:p>
            <a:r>
              <a:rPr lang="en-US" sz="2000" dirty="0"/>
              <a:t>We reviewed records of patients seen at our infusion room and we have been able to prevent about 85% to 90% of ED visits for the treated patients </a:t>
            </a:r>
          </a:p>
          <a:p>
            <a:r>
              <a:rPr lang="en-US" sz="2000" dirty="0"/>
              <a:t>We advocate for our patients and educate the community on SCD management/accommodation (hospitals, schools, employers)</a:t>
            </a:r>
          </a:p>
          <a:p>
            <a:r>
              <a:rPr lang="en-US" sz="2000" dirty="0"/>
              <a:t>Improved academic and occupational achievement for our patients</a:t>
            </a:r>
          </a:p>
          <a:p>
            <a:r>
              <a:rPr lang="en-US" sz="2000" dirty="0"/>
              <a:t>National Alliance of Sickle Cell Centers—one of the first </a:t>
            </a:r>
            <a:r>
              <a:rPr lang="en-US" dirty="0"/>
              <a:t>10</a:t>
            </a:r>
            <a:r>
              <a:rPr lang="en-US" sz="2000" dirty="0"/>
              <a:t> adult centers in the U.S.  </a:t>
            </a:r>
          </a:p>
          <a:p>
            <a:endParaRPr lang="en-US" dirty="0"/>
          </a:p>
        </p:txBody>
      </p:sp>
    </p:spTree>
    <p:extLst>
      <p:ext uri="{BB962C8B-B14F-4D97-AF65-F5344CB8AC3E}">
        <p14:creationId xmlns:p14="http://schemas.microsoft.com/office/powerpoint/2010/main" val="41309400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C874B-2A9B-5367-75FA-3D484380F262}"/>
              </a:ext>
            </a:extLst>
          </p:cNvPr>
          <p:cNvSpPr>
            <a:spLocks noGrp="1"/>
          </p:cNvSpPr>
          <p:nvPr>
            <p:ph type="title"/>
          </p:nvPr>
        </p:nvSpPr>
        <p:spPr>
          <a:xfrm>
            <a:off x="457200" y="94187"/>
            <a:ext cx="8229600" cy="1158880"/>
          </a:xfrm>
        </p:spPr>
        <p:txBody>
          <a:bodyPr/>
          <a:lstStyle/>
          <a:p>
            <a:r>
              <a:rPr lang="en-US" dirty="0"/>
              <a:t>Patient Engagement and </a:t>
            </a:r>
            <a:br>
              <a:rPr lang="en-US" dirty="0"/>
            </a:br>
            <a:r>
              <a:rPr lang="en-US" dirty="0"/>
              <a:t>Community Health Partnerships</a:t>
            </a:r>
          </a:p>
        </p:txBody>
      </p:sp>
      <p:sp>
        <p:nvSpPr>
          <p:cNvPr id="3" name="Content Placeholder 2">
            <a:extLst>
              <a:ext uri="{FF2B5EF4-FFF2-40B4-BE49-F238E27FC236}">
                <a16:creationId xmlns:a16="http://schemas.microsoft.com/office/drawing/2014/main" id="{FBFBE211-D11F-0981-7AA0-E1FE87E6CE5B}"/>
              </a:ext>
            </a:extLst>
          </p:cNvPr>
          <p:cNvSpPr>
            <a:spLocks noGrp="1"/>
          </p:cNvSpPr>
          <p:nvPr>
            <p:ph idx="1"/>
          </p:nvPr>
        </p:nvSpPr>
        <p:spPr>
          <a:xfrm>
            <a:off x="457200" y="1338386"/>
            <a:ext cx="8229600" cy="3710927"/>
          </a:xfrm>
        </p:spPr>
        <p:txBody>
          <a:bodyPr/>
          <a:lstStyle/>
          <a:p>
            <a:r>
              <a:rPr lang="en-US" sz="2400" dirty="0"/>
              <a:t>Patient engagement is not a one-size-fits-all endeavor, instead, organizations should consider the different needs and preferences of their populations to target their patient engagement initiatives</a:t>
            </a:r>
          </a:p>
          <a:p>
            <a:r>
              <a:rPr lang="en-US" sz="2400" dirty="0"/>
              <a:t>Community health partnerships will help break down the walls between patients and health care institutions </a:t>
            </a:r>
          </a:p>
          <a:p>
            <a:r>
              <a:rPr lang="en-US" sz="2400" dirty="0"/>
              <a:t>Organizations can begin to build trust, increase visibility, and build a positive reputation</a:t>
            </a:r>
          </a:p>
          <a:p>
            <a:endParaRPr lang="en-US" sz="2400" dirty="0"/>
          </a:p>
        </p:txBody>
      </p:sp>
    </p:spTree>
    <p:extLst>
      <p:ext uri="{BB962C8B-B14F-4D97-AF65-F5344CB8AC3E}">
        <p14:creationId xmlns:p14="http://schemas.microsoft.com/office/powerpoint/2010/main" val="13333427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727C7-F603-F77F-F371-090E161412F3}"/>
              </a:ext>
            </a:extLst>
          </p:cNvPr>
          <p:cNvSpPr>
            <a:spLocks noGrp="1"/>
          </p:cNvSpPr>
          <p:nvPr>
            <p:ph type="title"/>
          </p:nvPr>
        </p:nvSpPr>
        <p:spPr/>
        <p:txBody>
          <a:bodyPr/>
          <a:lstStyle/>
          <a:p>
            <a:r>
              <a:rPr lang="en-US" dirty="0"/>
              <a:t>Quality Improvement Projects and </a:t>
            </a:r>
            <a:br>
              <a:rPr lang="en-US" dirty="0"/>
            </a:br>
            <a:r>
              <a:rPr lang="en-US" dirty="0"/>
              <a:t>Team Meetings</a:t>
            </a:r>
          </a:p>
        </p:txBody>
      </p:sp>
      <p:sp>
        <p:nvSpPr>
          <p:cNvPr id="3" name="Content Placeholder 2">
            <a:extLst>
              <a:ext uri="{FF2B5EF4-FFF2-40B4-BE49-F238E27FC236}">
                <a16:creationId xmlns:a16="http://schemas.microsoft.com/office/drawing/2014/main" id="{55D1B6FE-7BBC-BA92-0E8C-6CDF4BE0EFCB}"/>
              </a:ext>
            </a:extLst>
          </p:cNvPr>
          <p:cNvSpPr>
            <a:spLocks noGrp="1"/>
          </p:cNvSpPr>
          <p:nvPr>
            <p:ph idx="1"/>
          </p:nvPr>
        </p:nvSpPr>
        <p:spPr>
          <a:xfrm>
            <a:off x="457200" y="1596962"/>
            <a:ext cx="8229600" cy="3710927"/>
          </a:xfrm>
        </p:spPr>
        <p:txBody>
          <a:bodyPr/>
          <a:lstStyle/>
          <a:p>
            <a:r>
              <a:rPr lang="en-US" sz="2000" dirty="0"/>
              <a:t>Sickle cell taskforce: a multidisciplinary team of hematologist, hospitalist director, ED director, pharmacist, and nursing administrator that reviews, updates, and distributes the SCD pathway/electronic order set; the team also coordinates care of SCD patients who are high-need, high-cost (HNHC)</a:t>
            </a:r>
          </a:p>
          <a:p>
            <a:r>
              <a:rPr lang="en-US" sz="2000" dirty="0"/>
              <a:t>Reduction of ED wait time for SCD patients (IM resident, hematology fellow, medical students, hematologist)</a:t>
            </a:r>
          </a:p>
          <a:p>
            <a:r>
              <a:rPr lang="en-US" sz="2000" dirty="0"/>
              <a:t>Multidisciplinary monthly meeting with MCO and Amerigroup</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1703073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CC476-0F10-6BE0-102F-4CA8D8EF0CA2}"/>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F927491B-9875-A264-4707-CA8FBAB2C3A4}"/>
              </a:ext>
            </a:extLst>
          </p:cNvPr>
          <p:cNvSpPr>
            <a:spLocks noGrp="1"/>
          </p:cNvSpPr>
          <p:nvPr>
            <p:ph idx="1"/>
          </p:nvPr>
        </p:nvSpPr>
        <p:spPr>
          <a:xfrm>
            <a:off x="457200" y="1026692"/>
            <a:ext cx="8229600" cy="3003442"/>
          </a:xfrm>
        </p:spPr>
        <p:txBody>
          <a:bodyPr/>
          <a:lstStyle/>
          <a:p>
            <a:pPr>
              <a:spcBef>
                <a:spcPts val="0"/>
              </a:spcBef>
              <a:spcAft>
                <a:spcPts val="1200"/>
              </a:spcAft>
            </a:pPr>
            <a:r>
              <a:rPr lang="en-US" sz="2000" dirty="0"/>
              <a:t>Analyses across payers revealed that prior high health care use and behavioral health diagnoses are predictive of high ED use across populations levels of analysis</a:t>
            </a:r>
          </a:p>
          <a:p>
            <a:pPr>
              <a:spcBef>
                <a:spcPts val="0"/>
              </a:spcBef>
              <a:spcAft>
                <a:spcPts val="1200"/>
              </a:spcAft>
            </a:pPr>
            <a:r>
              <a:rPr lang="en-US" sz="2000" dirty="0"/>
              <a:t>Behavioral health diagnoses were predictive of high ED use among Medicare, VA, and hospital/health system populations</a:t>
            </a:r>
          </a:p>
          <a:p>
            <a:pPr>
              <a:spcBef>
                <a:spcPts val="0"/>
              </a:spcBef>
              <a:spcAft>
                <a:spcPts val="1200"/>
              </a:spcAft>
            </a:pPr>
            <a:r>
              <a:rPr lang="en-US" sz="2000" dirty="0"/>
              <a:t>Among </a:t>
            </a:r>
            <a:r>
              <a:rPr lang="en-US" sz="2000" dirty="0" err="1"/>
              <a:t>multipayer</a:t>
            </a:r>
            <a:r>
              <a:rPr lang="en-US" sz="2000" dirty="0"/>
              <a:t> and population-based studies, having Medicare and Medicaid insurance coverage was predictive of high health care use</a:t>
            </a:r>
          </a:p>
          <a:p>
            <a:pPr>
              <a:spcBef>
                <a:spcPts val="0"/>
              </a:spcBef>
              <a:spcAft>
                <a:spcPts val="1200"/>
              </a:spcAft>
            </a:pPr>
            <a:endParaRPr lang="en-US" dirty="0"/>
          </a:p>
        </p:txBody>
      </p:sp>
    </p:spTree>
    <p:extLst>
      <p:ext uri="{BB962C8B-B14F-4D97-AF65-F5344CB8AC3E}">
        <p14:creationId xmlns:p14="http://schemas.microsoft.com/office/powerpoint/2010/main" val="23608890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C9E2F-C11E-17AA-C172-FA7F048ADF6B}"/>
              </a:ext>
            </a:extLst>
          </p:cNvPr>
          <p:cNvSpPr>
            <a:spLocks noGrp="1"/>
          </p:cNvSpPr>
          <p:nvPr>
            <p:ph type="title"/>
          </p:nvPr>
        </p:nvSpPr>
        <p:spPr/>
        <p:txBody>
          <a:bodyPr/>
          <a:lstStyle/>
          <a:p>
            <a:r>
              <a:rPr lang="en-US" dirty="0"/>
              <a:t>Interventions to Overcome Barriers</a:t>
            </a:r>
          </a:p>
        </p:txBody>
      </p:sp>
      <p:sp>
        <p:nvSpPr>
          <p:cNvPr id="3" name="Content Placeholder 2">
            <a:extLst>
              <a:ext uri="{FF2B5EF4-FFF2-40B4-BE49-F238E27FC236}">
                <a16:creationId xmlns:a16="http://schemas.microsoft.com/office/drawing/2014/main" id="{2D7A62E4-8A17-1E13-E9F8-B32D96B603BF}"/>
              </a:ext>
            </a:extLst>
          </p:cNvPr>
          <p:cNvSpPr>
            <a:spLocks noGrp="1"/>
          </p:cNvSpPr>
          <p:nvPr>
            <p:ph idx="1"/>
          </p:nvPr>
        </p:nvSpPr>
        <p:spPr/>
        <p:txBody>
          <a:bodyPr/>
          <a:lstStyle/>
          <a:p>
            <a:r>
              <a:rPr lang="en-US" sz="2000" dirty="0"/>
              <a:t>Diligence in area of practice—it is possible that you will find a State grant that will fund your center</a:t>
            </a:r>
          </a:p>
          <a:p>
            <a:r>
              <a:rPr lang="en-US" sz="2000" dirty="0"/>
              <a:t>Gain your supervisor’s support by working hard on research, publications, and clinical activities—improve institution visibility while gaining some bargaining power</a:t>
            </a:r>
          </a:p>
          <a:p>
            <a:r>
              <a:rPr lang="en-US" sz="2000" dirty="0"/>
              <a:t>Good interpersonal and communication skills with setting up multidisciplinary teams in the inpatient and outpatient settings to address your concerns while networking with other team members that can help connect you</a:t>
            </a:r>
          </a:p>
          <a:p>
            <a:r>
              <a:rPr lang="en-US" sz="2000" dirty="0"/>
              <a:t>Then present the patient population data, utilization data, and budget, and ask for support </a:t>
            </a:r>
          </a:p>
          <a:p>
            <a:endParaRPr lang="en-US" dirty="0"/>
          </a:p>
        </p:txBody>
      </p:sp>
    </p:spTree>
    <p:extLst>
      <p:ext uri="{BB962C8B-B14F-4D97-AF65-F5344CB8AC3E}">
        <p14:creationId xmlns:p14="http://schemas.microsoft.com/office/powerpoint/2010/main" val="39696512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6DB59-0CF7-2791-6137-53535203CB92}"/>
              </a:ext>
            </a:extLst>
          </p:cNvPr>
          <p:cNvSpPr>
            <a:spLocks noGrp="1"/>
          </p:cNvSpPr>
          <p:nvPr>
            <p:ph type="title"/>
          </p:nvPr>
        </p:nvSpPr>
        <p:spPr/>
        <p:txBody>
          <a:bodyPr/>
          <a:lstStyle/>
          <a:p>
            <a:r>
              <a:rPr lang="en-US" dirty="0"/>
              <a:t>Sustainability</a:t>
            </a:r>
          </a:p>
        </p:txBody>
      </p:sp>
      <p:sp>
        <p:nvSpPr>
          <p:cNvPr id="3" name="Content Placeholder 2">
            <a:extLst>
              <a:ext uri="{FF2B5EF4-FFF2-40B4-BE49-F238E27FC236}">
                <a16:creationId xmlns:a16="http://schemas.microsoft.com/office/drawing/2014/main" id="{F7D027FA-68C8-090A-5446-AD51AD0A98C3}"/>
              </a:ext>
            </a:extLst>
          </p:cNvPr>
          <p:cNvSpPr>
            <a:spLocks noGrp="1"/>
          </p:cNvSpPr>
          <p:nvPr>
            <p:ph idx="1"/>
          </p:nvPr>
        </p:nvSpPr>
        <p:spPr>
          <a:xfrm>
            <a:off x="457200" y="1174175"/>
            <a:ext cx="8229600" cy="3710927"/>
          </a:xfrm>
        </p:spPr>
        <p:txBody>
          <a:bodyPr/>
          <a:lstStyle/>
          <a:p>
            <a:r>
              <a:rPr lang="en-US" dirty="0"/>
              <a:t>Grant sources—different organizations, payers </a:t>
            </a:r>
            <a:r>
              <a:rPr lang="en-US" dirty="0" err="1"/>
              <a:t>eg</a:t>
            </a:r>
            <a:r>
              <a:rPr lang="en-US" dirty="0"/>
              <a:t>, MCO</a:t>
            </a:r>
          </a:p>
          <a:p>
            <a:r>
              <a:rPr lang="en-US" dirty="0"/>
              <a:t>Active research program with multiple clinical trials</a:t>
            </a:r>
          </a:p>
          <a:p>
            <a:r>
              <a:rPr lang="en-US" dirty="0"/>
              <a:t>Consider hiring advanced practice practitioner (APP) to assist with clinical work</a:t>
            </a:r>
          </a:p>
          <a:p>
            <a:r>
              <a:rPr lang="en-US" dirty="0"/>
              <a:t>Care team—experienced CHW, SW, CM</a:t>
            </a:r>
          </a:p>
          <a:p>
            <a:r>
              <a:rPr lang="en-US" dirty="0"/>
              <a:t>Specialized nurses </a:t>
            </a:r>
          </a:p>
          <a:p>
            <a:r>
              <a:rPr lang="en-US" dirty="0"/>
              <a:t>Primary care provider</a:t>
            </a:r>
          </a:p>
          <a:p>
            <a:endParaRPr lang="en-US" dirty="0"/>
          </a:p>
          <a:p>
            <a:endParaRPr lang="en-US" dirty="0"/>
          </a:p>
        </p:txBody>
      </p:sp>
    </p:spTree>
    <p:extLst>
      <p:ext uri="{BB962C8B-B14F-4D97-AF65-F5344CB8AC3E}">
        <p14:creationId xmlns:p14="http://schemas.microsoft.com/office/powerpoint/2010/main" val="22818846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7B6CA-32D0-63A0-34BD-B78208DDF762}"/>
              </a:ext>
            </a:extLst>
          </p:cNvPr>
          <p:cNvSpPr>
            <a:spLocks noGrp="1"/>
          </p:cNvSpPr>
          <p:nvPr>
            <p:ph type="title"/>
          </p:nvPr>
        </p:nvSpPr>
        <p:spPr>
          <a:xfrm>
            <a:off x="457200" y="213733"/>
            <a:ext cx="8229600" cy="535154"/>
          </a:xfrm>
        </p:spPr>
        <p:txBody>
          <a:bodyPr/>
          <a:lstStyle/>
          <a:p>
            <a:r>
              <a:rPr lang="en-US" sz="2800" dirty="0"/>
              <a:t>UT Physicians Comprehensive Sickle Cell Center</a:t>
            </a:r>
          </a:p>
        </p:txBody>
      </p:sp>
      <p:sp>
        <p:nvSpPr>
          <p:cNvPr id="4" name="Content Placeholder 2">
            <a:extLst>
              <a:ext uri="{FF2B5EF4-FFF2-40B4-BE49-F238E27FC236}">
                <a16:creationId xmlns:a16="http://schemas.microsoft.com/office/drawing/2014/main" id="{3168DC88-4CE8-3861-DF61-8253221FB704}"/>
              </a:ext>
            </a:extLst>
          </p:cNvPr>
          <p:cNvSpPr>
            <a:spLocks noGrp="1"/>
          </p:cNvSpPr>
          <p:nvPr>
            <p:ph sz="half" idx="1"/>
          </p:nvPr>
        </p:nvSpPr>
        <p:spPr>
          <a:xfrm>
            <a:off x="457200" y="902993"/>
            <a:ext cx="4539909" cy="4050235"/>
          </a:xfrm>
        </p:spPr>
        <p:txBody>
          <a:bodyPr/>
          <a:lstStyle/>
          <a:p>
            <a:r>
              <a:rPr lang="en-US" sz="1400" dirty="0"/>
              <a:t>Adult patients seen</a:t>
            </a:r>
          </a:p>
          <a:p>
            <a:r>
              <a:rPr lang="en-US" sz="1400" dirty="0"/>
              <a:t>Internal Medicine/Primary care – routine care</a:t>
            </a:r>
          </a:p>
          <a:p>
            <a:r>
              <a:rPr lang="en-US" sz="1400" dirty="0"/>
              <a:t>Adult Hematology</a:t>
            </a:r>
          </a:p>
          <a:p>
            <a:r>
              <a:rPr lang="en-US" sz="1400" dirty="0"/>
              <a:t>Pain specialists</a:t>
            </a:r>
          </a:p>
          <a:p>
            <a:r>
              <a:rPr lang="en-US" sz="1400" dirty="0"/>
              <a:t>Adult Renal, Endocrinology, neurology, ortho</a:t>
            </a:r>
          </a:p>
          <a:p>
            <a:r>
              <a:rPr lang="en-US" sz="1400" dirty="0"/>
              <a:t>Adult Pulmonology</a:t>
            </a:r>
          </a:p>
          <a:p>
            <a:r>
              <a:rPr lang="en-US" sz="1400" dirty="0"/>
              <a:t>Adult Cardiology</a:t>
            </a:r>
          </a:p>
          <a:p>
            <a:r>
              <a:rPr lang="en-US" sz="1400" dirty="0"/>
              <a:t>Maternal-fetal specialist/OB/Gyn</a:t>
            </a:r>
          </a:p>
          <a:p>
            <a:r>
              <a:rPr lang="en-US" sz="1400" dirty="0"/>
              <a:t>Psychiatry – Adult, Adolescent</a:t>
            </a:r>
          </a:p>
          <a:p>
            <a:r>
              <a:rPr lang="en-US" sz="1400" dirty="0"/>
              <a:t>Psychotherapist/Counselor – Adult, Adolescent</a:t>
            </a:r>
          </a:p>
          <a:p>
            <a:r>
              <a:rPr lang="en-US" sz="1400" dirty="0"/>
              <a:t>Social worker, case manager</a:t>
            </a:r>
          </a:p>
          <a:p>
            <a:r>
              <a:rPr lang="en-US" sz="1400" dirty="0"/>
              <a:t>Genetic counselor</a:t>
            </a:r>
          </a:p>
          <a:p>
            <a:r>
              <a:rPr lang="en-US" sz="1400" dirty="0"/>
              <a:t>Specialized nurses and medical assistants</a:t>
            </a:r>
          </a:p>
          <a:p>
            <a:r>
              <a:rPr lang="en-US" sz="1400" dirty="0"/>
              <a:t>Community health worker</a:t>
            </a:r>
          </a:p>
          <a:p>
            <a:endParaRPr lang="en-US" sz="1400" dirty="0"/>
          </a:p>
          <a:p>
            <a:endParaRPr lang="en-US" sz="1400" dirty="0"/>
          </a:p>
          <a:p>
            <a:endParaRPr lang="en-US" sz="1600" dirty="0"/>
          </a:p>
        </p:txBody>
      </p:sp>
      <p:sp>
        <p:nvSpPr>
          <p:cNvPr id="5" name="Content Placeholder 3">
            <a:extLst>
              <a:ext uri="{FF2B5EF4-FFF2-40B4-BE49-F238E27FC236}">
                <a16:creationId xmlns:a16="http://schemas.microsoft.com/office/drawing/2014/main" id="{BD549156-0572-1FBF-2789-545F51BC30FA}"/>
              </a:ext>
            </a:extLst>
          </p:cNvPr>
          <p:cNvSpPr txBox="1">
            <a:spLocks/>
          </p:cNvSpPr>
          <p:nvPr/>
        </p:nvSpPr>
        <p:spPr>
          <a:xfrm>
            <a:off x="4997109" y="1047514"/>
            <a:ext cx="4539909" cy="3761194"/>
          </a:xfrm>
          <a:prstGeom prst="rect">
            <a:avLst/>
          </a:prstGeom>
        </p:spPr>
        <p:txBody>
          <a:bodyPr/>
          <a:lstStyle>
            <a:lvl1pPr marL="342900" indent="-3429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Geneva" pitchFamily="37" charset="-128"/>
                <a:cs typeface="Geneva" pitchFamily="37" charset="-128"/>
              </a:defRPr>
            </a:lvl1pPr>
            <a:lvl2pPr marL="742950" indent="-28575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Geneva" pitchFamily="37" charset="-128"/>
                <a:cs typeface="Geneva" panose="020B0503030404040204" pitchFamily="34" charset="0"/>
              </a:defRPr>
            </a:lvl2pPr>
            <a:lvl3pPr marL="1143000" indent="-228600" algn="l" defTabSz="457200" rtl="0" eaLnBrk="1" fontAlgn="base" hangingPunct="1">
              <a:spcBef>
                <a:spcPct val="20000"/>
              </a:spcBef>
              <a:spcAft>
                <a:spcPct val="0"/>
              </a:spcAft>
              <a:buFont typeface="Arial" panose="020B0604020202020204" pitchFamily="34" charset="0"/>
              <a:buChar char="•"/>
              <a:defRPr kern="1200">
                <a:solidFill>
                  <a:schemeClr val="tx1"/>
                </a:solidFill>
                <a:latin typeface="+mn-lt"/>
                <a:ea typeface="Geneva" pitchFamily="37" charset="-128"/>
                <a:cs typeface="Geneva" panose="020B0503030404040204" pitchFamily="34" charset="0"/>
              </a:defRPr>
            </a:lvl3pPr>
            <a:lvl4pPr marL="1600200" indent="-228600" algn="l" defTabSz="457200" rtl="0" eaLnBrk="1" fontAlgn="base" hangingPunct="1">
              <a:spcBef>
                <a:spcPct val="20000"/>
              </a:spcBef>
              <a:spcAft>
                <a:spcPct val="0"/>
              </a:spcAft>
              <a:buFont typeface="Arial" panose="020B0604020202020204" pitchFamily="34" charset="0"/>
              <a:buChar char="–"/>
              <a:defRPr sz="1600" kern="1200">
                <a:solidFill>
                  <a:schemeClr val="tx1"/>
                </a:solidFill>
                <a:latin typeface="+mn-lt"/>
                <a:ea typeface="Geneva" pitchFamily="37" charset="-128"/>
                <a:cs typeface="Geneva" panose="020B0503030404040204" pitchFamily="34" charset="0"/>
              </a:defRPr>
            </a:lvl4pPr>
            <a:lvl5pPr marL="2057400" indent="-228600" algn="l" defTabSz="457200" rtl="0" eaLnBrk="1" fontAlgn="base" hangingPunct="1">
              <a:spcBef>
                <a:spcPct val="20000"/>
              </a:spcBef>
              <a:spcAft>
                <a:spcPct val="0"/>
              </a:spcAft>
              <a:buFont typeface="Arial" panose="020B0604020202020204" pitchFamily="34" charset="0"/>
              <a:buChar char="»"/>
              <a:defRPr sz="1600" kern="1200">
                <a:solidFill>
                  <a:schemeClr val="tx1"/>
                </a:solidFill>
                <a:latin typeface="+mn-lt"/>
                <a:ea typeface="Geneva" pitchFamily="37" charset="-128"/>
                <a:cs typeface="Geneva" panose="020B050303040404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a:t>Infusion suites – walk-in </a:t>
            </a:r>
          </a:p>
          <a:p>
            <a:r>
              <a:rPr lang="en-US" sz="1400" dirty="0"/>
              <a:t>Echo and EKG on site</a:t>
            </a:r>
          </a:p>
          <a:p>
            <a:r>
              <a:rPr lang="en-US" sz="1400" dirty="0"/>
              <a:t>PFT</a:t>
            </a:r>
          </a:p>
          <a:p>
            <a:r>
              <a:rPr lang="en-US" sz="1400" dirty="0"/>
              <a:t>Lab on site</a:t>
            </a:r>
          </a:p>
          <a:p>
            <a:r>
              <a:rPr lang="en-US" sz="1400" dirty="0"/>
              <a:t>Dental screening at UT dental school</a:t>
            </a:r>
          </a:p>
          <a:p>
            <a:r>
              <a:rPr lang="en-US" sz="1400" dirty="0"/>
              <a:t>Ophthalmology</a:t>
            </a:r>
          </a:p>
          <a:p>
            <a:r>
              <a:rPr lang="en-US" sz="1400" dirty="0"/>
              <a:t>Imaging facility in the building</a:t>
            </a:r>
          </a:p>
          <a:p>
            <a:r>
              <a:rPr lang="en-US" sz="1400" dirty="0"/>
              <a:t>Specialty Pharmacies – home delivery</a:t>
            </a:r>
          </a:p>
          <a:p>
            <a:r>
              <a:rPr lang="en-US" sz="1400" dirty="0"/>
              <a:t>Experienced CRU (30+ years) for inpatient and outpatient studies</a:t>
            </a:r>
          </a:p>
          <a:p>
            <a:r>
              <a:rPr lang="en-US" sz="1400" dirty="0"/>
              <a:t>Apheresis center</a:t>
            </a:r>
          </a:p>
          <a:p>
            <a:r>
              <a:rPr lang="en-US" sz="1400" dirty="0"/>
              <a:t>Community Advisory Board</a:t>
            </a:r>
          </a:p>
          <a:p>
            <a:r>
              <a:rPr lang="en-US" sz="1400" dirty="0"/>
              <a:t>ASH-CTN</a:t>
            </a:r>
          </a:p>
          <a:p>
            <a:endParaRPr lang="en-US" sz="1400" dirty="0"/>
          </a:p>
          <a:p>
            <a:endParaRPr lang="en-US" sz="1600" dirty="0"/>
          </a:p>
          <a:p>
            <a:endParaRPr lang="en-US" sz="1600" dirty="0"/>
          </a:p>
          <a:p>
            <a:endParaRPr lang="en-US" sz="1600" dirty="0"/>
          </a:p>
          <a:p>
            <a:endParaRPr lang="en-US" sz="1600" dirty="0"/>
          </a:p>
        </p:txBody>
      </p:sp>
      <p:pic>
        <p:nvPicPr>
          <p:cNvPr id="6" name="Content Placeholder 7">
            <a:extLst>
              <a:ext uri="{FF2B5EF4-FFF2-40B4-BE49-F238E27FC236}">
                <a16:creationId xmlns:a16="http://schemas.microsoft.com/office/drawing/2014/main" id="{F417A918-CCA7-4DBE-D851-3864FEDB0D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1070" y="4308638"/>
            <a:ext cx="2070110" cy="353552"/>
          </a:xfrm>
          <a:prstGeom prst="rect">
            <a:avLst/>
          </a:prstGeom>
        </p:spPr>
      </p:pic>
    </p:spTree>
    <p:extLst>
      <p:ext uri="{BB962C8B-B14F-4D97-AF65-F5344CB8AC3E}">
        <p14:creationId xmlns:p14="http://schemas.microsoft.com/office/powerpoint/2010/main" val="35511950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CF460-8BA6-E8CC-72D8-760F2E95B825}"/>
              </a:ext>
            </a:extLst>
          </p:cNvPr>
          <p:cNvSpPr>
            <a:spLocks noGrp="1"/>
          </p:cNvSpPr>
          <p:nvPr>
            <p:ph type="title"/>
          </p:nvPr>
        </p:nvSpPr>
        <p:spPr/>
        <p:txBody>
          <a:bodyPr/>
          <a:lstStyle/>
          <a:p>
            <a:r>
              <a:rPr lang="en-US" dirty="0"/>
              <a:t>Continuity of Care</a:t>
            </a:r>
          </a:p>
        </p:txBody>
      </p:sp>
      <p:sp>
        <p:nvSpPr>
          <p:cNvPr id="3" name="Content Placeholder 2">
            <a:extLst>
              <a:ext uri="{FF2B5EF4-FFF2-40B4-BE49-F238E27FC236}">
                <a16:creationId xmlns:a16="http://schemas.microsoft.com/office/drawing/2014/main" id="{837587F8-05BA-1B6D-EA0F-B3234315A4AA}"/>
              </a:ext>
            </a:extLst>
          </p:cNvPr>
          <p:cNvSpPr>
            <a:spLocks noGrp="1"/>
          </p:cNvSpPr>
          <p:nvPr>
            <p:ph idx="1"/>
          </p:nvPr>
        </p:nvSpPr>
        <p:spPr>
          <a:xfrm>
            <a:off x="240890" y="1082824"/>
            <a:ext cx="3397045" cy="3710927"/>
          </a:xfrm>
        </p:spPr>
        <p:txBody>
          <a:bodyPr/>
          <a:lstStyle/>
          <a:p>
            <a:r>
              <a:rPr lang="en-US" sz="1600" dirty="0"/>
              <a:t>Dedicated sickle cell NP to follow and coordinate SCD patients' care while inpatient</a:t>
            </a:r>
          </a:p>
          <a:p>
            <a:r>
              <a:rPr lang="en-US" sz="1600" dirty="0"/>
              <a:t>Heme consult service follow </a:t>
            </a:r>
          </a:p>
          <a:p>
            <a:r>
              <a:rPr lang="en-US" sz="1600" dirty="0"/>
              <a:t>Standardized opioid regimen but customized to each pt’s needs</a:t>
            </a:r>
          </a:p>
          <a:p>
            <a:r>
              <a:rPr lang="en-US" sz="1600" dirty="0"/>
              <a:t>Heme service ensures pain meds </a:t>
            </a:r>
            <a:r>
              <a:rPr lang="en-US" sz="1600" dirty="0" err="1"/>
              <a:t>Rxs</a:t>
            </a:r>
            <a:r>
              <a:rPr lang="en-US" sz="1600" dirty="0"/>
              <a:t> are filled at discharge</a:t>
            </a:r>
          </a:p>
          <a:p>
            <a:r>
              <a:rPr lang="en-US" sz="1600" dirty="0"/>
              <a:t>Electronic SCD passport/plan updated by NP at discharge</a:t>
            </a:r>
          </a:p>
          <a:p>
            <a:r>
              <a:rPr lang="en-US" sz="1600" dirty="0"/>
              <a:t>Post-</a:t>
            </a:r>
            <a:r>
              <a:rPr lang="en-US" sz="1600" dirty="0" err="1"/>
              <a:t>hosp</a:t>
            </a:r>
            <a:r>
              <a:rPr lang="en-US" sz="1600" dirty="0"/>
              <a:t> follow-up in 1 week</a:t>
            </a:r>
          </a:p>
          <a:p>
            <a:r>
              <a:rPr lang="en-US" sz="1600" dirty="0"/>
              <a:t>Apheresis appts made if needed</a:t>
            </a:r>
          </a:p>
          <a:p>
            <a:endParaRPr lang="en-US" sz="1600" dirty="0"/>
          </a:p>
        </p:txBody>
      </p:sp>
      <p:graphicFrame>
        <p:nvGraphicFramePr>
          <p:cNvPr id="4" name="Content Placeholder 21">
            <a:extLst>
              <a:ext uri="{FF2B5EF4-FFF2-40B4-BE49-F238E27FC236}">
                <a16:creationId xmlns:a16="http://schemas.microsoft.com/office/drawing/2014/main" id="{74A292F2-9DF2-A9BB-FC45-5B110D3DBAF6}"/>
              </a:ext>
            </a:extLst>
          </p:cNvPr>
          <p:cNvGraphicFramePr>
            <a:graphicFrameLocks/>
          </p:cNvGraphicFramePr>
          <p:nvPr>
            <p:extLst>
              <p:ext uri="{D42A27DB-BD31-4B8C-83A1-F6EECF244321}">
                <p14:modId xmlns:p14="http://schemas.microsoft.com/office/powerpoint/2010/main" val="2108546883"/>
              </p:ext>
            </p:extLst>
          </p:nvPr>
        </p:nvGraphicFramePr>
        <p:xfrm>
          <a:off x="3637935" y="1208359"/>
          <a:ext cx="5391956" cy="3171407"/>
        </p:xfrm>
        <a:graphic>
          <a:graphicData uri="http://schemas.openxmlformats.org/drawingml/2006/table">
            <a:tbl>
              <a:tblPr bandRow="1">
                <a:tableStyleId>{5C22544A-7EE6-4342-B048-85BDC9FD1C3A}</a:tableStyleId>
              </a:tblPr>
              <a:tblGrid>
                <a:gridCol w="2694039">
                  <a:extLst>
                    <a:ext uri="{9D8B030D-6E8A-4147-A177-3AD203B41FA5}">
                      <a16:colId xmlns:a16="http://schemas.microsoft.com/office/drawing/2014/main" val="1607930206"/>
                    </a:ext>
                  </a:extLst>
                </a:gridCol>
                <a:gridCol w="2697917">
                  <a:extLst>
                    <a:ext uri="{9D8B030D-6E8A-4147-A177-3AD203B41FA5}">
                      <a16:colId xmlns:a16="http://schemas.microsoft.com/office/drawing/2014/main" val="301898709"/>
                    </a:ext>
                  </a:extLst>
                </a:gridCol>
              </a:tblGrid>
              <a:tr h="3171407">
                <a:tc>
                  <a:txBody>
                    <a:bodyPr/>
                    <a:lstStyle/>
                    <a:p>
                      <a:pPr marL="0" marR="0">
                        <a:lnSpc>
                          <a:spcPct val="115000"/>
                        </a:lnSpc>
                        <a:spcBef>
                          <a:spcPts val="0"/>
                        </a:spcBef>
                        <a:spcAft>
                          <a:spcPts val="0"/>
                        </a:spcAft>
                        <a:tabLst>
                          <a:tab pos="152400" algn="l"/>
                          <a:tab pos="4114800" algn="l"/>
                        </a:tabLst>
                      </a:pPr>
                      <a:r>
                        <a:rPr lang="en-US" sz="800" dirty="0">
                          <a:effectLst/>
                        </a:rPr>
                        <a:t>              </a:t>
                      </a:r>
                      <a:r>
                        <a:rPr lang="en-US" sz="1000" dirty="0">
                          <a:effectLst/>
                        </a:rPr>
                        <a:t>COMPREHENSIVE SICKLE CELL CENTER   </a:t>
                      </a:r>
                    </a:p>
                    <a:p>
                      <a:pPr marL="0" marR="0" indent="571500">
                        <a:lnSpc>
                          <a:spcPct val="115000"/>
                        </a:lnSpc>
                        <a:spcBef>
                          <a:spcPts val="450"/>
                        </a:spcBef>
                        <a:spcAft>
                          <a:spcPts val="0"/>
                        </a:spcAft>
                        <a:tabLst>
                          <a:tab pos="628650" algn="l"/>
                          <a:tab pos="1395095" algn="ctr"/>
                          <a:tab pos="3657600" algn="l"/>
                        </a:tabLst>
                      </a:pPr>
                      <a:r>
                        <a:rPr lang="en-US" sz="1000" u="sng" dirty="0">
                          <a:effectLst/>
                        </a:rPr>
                        <a:t>MEDICAL INFORMATION CARD</a:t>
                      </a:r>
                      <a:r>
                        <a:rPr lang="en-US" sz="1000" dirty="0">
                          <a:effectLst/>
                        </a:rPr>
                        <a:t>                      </a:t>
                      </a:r>
                    </a:p>
                    <a:p>
                      <a:pPr marL="0" marR="0">
                        <a:lnSpc>
                          <a:spcPct val="115000"/>
                        </a:lnSpc>
                        <a:spcBef>
                          <a:spcPts val="450"/>
                        </a:spcBef>
                        <a:spcAft>
                          <a:spcPts val="0"/>
                        </a:spcAft>
                        <a:tabLst>
                          <a:tab pos="1395095" algn="ctr"/>
                        </a:tabLst>
                      </a:pPr>
                      <a:r>
                        <a:rPr lang="en-US" sz="1000" dirty="0">
                          <a:effectLst/>
                        </a:rPr>
                        <a:t>NAME: John Doe                         DOB:  1/1/1998 </a:t>
                      </a:r>
                    </a:p>
                    <a:p>
                      <a:pPr marL="0" marR="0">
                        <a:lnSpc>
                          <a:spcPct val="115000"/>
                        </a:lnSpc>
                        <a:spcBef>
                          <a:spcPts val="450"/>
                        </a:spcBef>
                        <a:spcAft>
                          <a:spcPts val="0"/>
                        </a:spcAft>
                        <a:tabLst>
                          <a:tab pos="1395095" algn="ctr"/>
                        </a:tabLst>
                      </a:pPr>
                      <a:r>
                        <a:rPr lang="en-US" sz="1000" dirty="0">
                          <a:effectLst/>
                        </a:rPr>
                        <a:t>SICKLE CELL TYPE:  </a:t>
                      </a:r>
                      <a:r>
                        <a:rPr lang="en-US" sz="1000" dirty="0" err="1">
                          <a:effectLst/>
                        </a:rPr>
                        <a:t>Hb</a:t>
                      </a:r>
                      <a:r>
                        <a:rPr lang="en-US" sz="1000" dirty="0">
                          <a:effectLst/>
                        </a:rPr>
                        <a:t> </a:t>
                      </a:r>
                      <a:r>
                        <a:rPr lang="en-US" sz="1000" dirty="0">
                          <a:effectLst/>
                          <a:highlight>
                            <a:srgbClr val="FFFF00"/>
                          </a:highlight>
                        </a:rPr>
                        <a:t>SS</a:t>
                      </a:r>
                      <a:r>
                        <a:rPr lang="en-US" sz="1000" dirty="0">
                          <a:effectLst/>
                        </a:rPr>
                        <a:t>	        BASELINE HGB: 9-10			</a:t>
                      </a:r>
                    </a:p>
                    <a:p>
                      <a:pPr marL="0" marR="0">
                        <a:lnSpc>
                          <a:spcPct val="115000"/>
                        </a:lnSpc>
                        <a:spcBef>
                          <a:spcPts val="0"/>
                        </a:spcBef>
                        <a:spcAft>
                          <a:spcPts val="0"/>
                        </a:spcAft>
                        <a:tabLst>
                          <a:tab pos="4862195" algn="ctr"/>
                        </a:tabLst>
                      </a:pPr>
                      <a:r>
                        <a:rPr lang="en-US" sz="1000" dirty="0">
                          <a:effectLst/>
                        </a:rPr>
                        <a:t>RBC ALLOANTIBODIES:  negative</a:t>
                      </a:r>
                    </a:p>
                    <a:p>
                      <a:pPr marL="0" marR="0">
                        <a:lnSpc>
                          <a:spcPct val="115000"/>
                        </a:lnSpc>
                        <a:spcBef>
                          <a:spcPts val="0"/>
                        </a:spcBef>
                        <a:spcAft>
                          <a:spcPts val="0"/>
                        </a:spcAft>
                        <a:tabLst>
                          <a:tab pos="4862195" algn="ctr"/>
                        </a:tabLst>
                      </a:pPr>
                      <a:r>
                        <a:rPr lang="en-US" sz="1000" dirty="0">
                          <a:effectLst/>
                        </a:rPr>
                        <a:t>COMPLICATIONS: </a:t>
                      </a:r>
                      <a:r>
                        <a:rPr lang="en-US" sz="1000" dirty="0" err="1">
                          <a:effectLst/>
                        </a:rPr>
                        <a:t>Moyamoya</a:t>
                      </a:r>
                      <a:r>
                        <a:rPr lang="en-US" sz="1000" dirty="0">
                          <a:effectLst/>
                        </a:rPr>
                        <a:t> syndrome, CVA with R hemiparesis, iron overload, seizure</a:t>
                      </a:r>
                    </a:p>
                    <a:p>
                      <a:pPr marL="0" marR="0">
                        <a:lnSpc>
                          <a:spcPct val="115000"/>
                        </a:lnSpc>
                        <a:spcBef>
                          <a:spcPts val="0"/>
                        </a:spcBef>
                        <a:spcAft>
                          <a:spcPts val="0"/>
                        </a:spcAft>
                        <a:tabLst>
                          <a:tab pos="4862195" algn="ctr"/>
                        </a:tabLst>
                      </a:pPr>
                      <a:r>
                        <a:rPr lang="en-US" sz="1000" dirty="0">
                          <a:effectLst/>
                        </a:rPr>
                        <a:t> </a:t>
                      </a:r>
                    </a:p>
                    <a:p>
                      <a:pPr marL="0" marR="0">
                        <a:lnSpc>
                          <a:spcPct val="115000"/>
                        </a:lnSpc>
                        <a:spcBef>
                          <a:spcPts val="0"/>
                        </a:spcBef>
                        <a:spcAft>
                          <a:spcPts val="0"/>
                        </a:spcAft>
                        <a:tabLst>
                          <a:tab pos="4862195" algn="ctr"/>
                        </a:tabLst>
                      </a:pPr>
                      <a:r>
                        <a:rPr lang="en-US" sz="1000" dirty="0">
                          <a:effectLst/>
                        </a:rPr>
                        <a:t>SPECIAL PROCEDURE:  RBC exchange every 8 </a:t>
                      </a:r>
                      <a:r>
                        <a:rPr lang="en-US" sz="1000" dirty="0" err="1">
                          <a:effectLst/>
                        </a:rPr>
                        <a:t>wks</a:t>
                      </a:r>
                      <a:endParaRPr lang="en-US" sz="1000" dirty="0">
                        <a:effectLst/>
                      </a:endParaRPr>
                    </a:p>
                    <a:p>
                      <a:pPr marL="0" marR="0">
                        <a:lnSpc>
                          <a:spcPct val="115000"/>
                        </a:lnSpc>
                        <a:spcBef>
                          <a:spcPts val="0"/>
                        </a:spcBef>
                        <a:spcAft>
                          <a:spcPts val="0"/>
                        </a:spcAft>
                      </a:pPr>
                      <a:r>
                        <a:rPr lang="en-US" sz="1000" dirty="0">
                          <a:effectLst/>
                        </a:rPr>
                        <a:t>MEDICATIONS:   folic acid 1 mg daily</a:t>
                      </a:r>
                      <a:endParaRPr lang="en-US" sz="1000" dirty="0">
                        <a:effectLst/>
                        <a:latin typeface="Calibri" panose="020F0502020204030204" pitchFamily="34" charset="0"/>
                        <a:ea typeface="Calibri" panose="020F0502020204030204" pitchFamily="34" charset="0"/>
                      </a:endParaRPr>
                    </a:p>
                  </a:txBody>
                  <a:tcPr marL="49773" marR="49773" marT="0" marB="0"/>
                </a:tc>
                <a:tc>
                  <a:txBody>
                    <a:bodyPr/>
                    <a:lstStyle/>
                    <a:p>
                      <a:pPr marL="45720" marR="0" indent="-45720">
                        <a:lnSpc>
                          <a:spcPct val="115000"/>
                        </a:lnSpc>
                        <a:spcBef>
                          <a:spcPts val="450"/>
                        </a:spcBef>
                        <a:spcAft>
                          <a:spcPts val="0"/>
                        </a:spcAft>
                        <a:tabLst>
                          <a:tab pos="628650" algn="l"/>
                          <a:tab pos="1395095" algn="ctr"/>
                        </a:tabLst>
                      </a:pPr>
                      <a:r>
                        <a:rPr lang="en-US" sz="1000" dirty="0">
                          <a:effectLst/>
                        </a:rPr>
                        <a:t>OUTPATIENT PAIN REGIMEN</a:t>
                      </a:r>
                    </a:p>
                    <a:p>
                      <a:pPr marL="45720" marR="0" indent="-45720">
                        <a:lnSpc>
                          <a:spcPct val="115000"/>
                        </a:lnSpc>
                        <a:spcBef>
                          <a:spcPts val="450"/>
                        </a:spcBef>
                        <a:spcAft>
                          <a:spcPts val="0"/>
                        </a:spcAft>
                        <a:tabLst>
                          <a:tab pos="628650" algn="l"/>
                          <a:tab pos="1395095" algn="ctr"/>
                        </a:tabLst>
                      </a:pPr>
                      <a:r>
                        <a:rPr lang="en-US" sz="1000" dirty="0">
                          <a:effectLst/>
                        </a:rPr>
                        <a:t>Tylenol #4 every 6hrs as needed</a:t>
                      </a:r>
                    </a:p>
                    <a:p>
                      <a:pPr marL="45720" marR="0" indent="-45720">
                        <a:lnSpc>
                          <a:spcPct val="115000"/>
                        </a:lnSpc>
                        <a:spcBef>
                          <a:spcPts val="450"/>
                        </a:spcBef>
                        <a:spcAft>
                          <a:spcPts val="0"/>
                        </a:spcAft>
                        <a:tabLst>
                          <a:tab pos="628650" algn="l"/>
                          <a:tab pos="1395095" algn="ctr"/>
                        </a:tabLst>
                      </a:pPr>
                      <a:r>
                        <a:rPr lang="en-US" sz="1000" dirty="0">
                          <a:effectLst/>
                        </a:rPr>
                        <a:t> </a:t>
                      </a:r>
                    </a:p>
                    <a:p>
                      <a:pPr marL="45720" marR="0" indent="-45720">
                        <a:lnSpc>
                          <a:spcPct val="115000"/>
                        </a:lnSpc>
                        <a:spcBef>
                          <a:spcPts val="450"/>
                        </a:spcBef>
                        <a:spcAft>
                          <a:spcPts val="0"/>
                        </a:spcAft>
                        <a:tabLst>
                          <a:tab pos="628650" algn="l"/>
                          <a:tab pos="1395095" algn="ctr"/>
                        </a:tabLst>
                      </a:pPr>
                      <a:r>
                        <a:rPr lang="en-US" sz="1000" dirty="0">
                          <a:effectLst/>
                        </a:rPr>
                        <a:t>INPATIENT PAIN REGIMEN</a:t>
                      </a:r>
                    </a:p>
                    <a:p>
                      <a:pPr marL="45720" marR="0">
                        <a:lnSpc>
                          <a:spcPct val="115000"/>
                        </a:lnSpc>
                        <a:spcBef>
                          <a:spcPts val="0"/>
                        </a:spcBef>
                        <a:spcAft>
                          <a:spcPts val="0"/>
                        </a:spcAft>
                        <a:tabLst>
                          <a:tab pos="152400" algn="l"/>
                          <a:tab pos="3638550" algn="l"/>
                          <a:tab pos="5334000" algn="l"/>
                        </a:tabLst>
                      </a:pPr>
                      <a:r>
                        <a:rPr lang="en-US" sz="1000" dirty="0">
                          <a:effectLst/>
                        </a:rPr>
                        <a:t>Morphine PCA basal 2 mg/</a:t>
                      </a:r>
                      <a:r>
                        <a:rPr lang="en-US" sz="1000" dirty="0" err="1">
                          <a:effectLst/>
                        </a:rPr>
                        <a:t>hr</a:t>
                      </a:r>
                      <a:r>
                        <a:rPr lang="en-US" sz="1000" dirty="0">
                          <a:effectLst/>
                        </a:rPr>
                        <a:t>; demand 2 mg q10 min,</a:t>
                      </a:r>
                      <a:r>
                        <a:rPr lang="en-US" sz="1000" baseline="0" dirty="0">
                          <a:effectLst/>
                        </a:rPr>
                        <a:t>  Norco 10/325mg q6h, </a:t>
                      </a:r>
                      <a:r>
                        <a:rPr lang="en-US" sz="1000" baseline="0" dirty="0" err="1">
                          <a:effectLst/>
                        </a:rPr>
                        <a:t>Toradol</a:t>
                      </a:r>
                      <a:r>
                        <a:rPr lang="en-US" sz="1000" baseline="0" dirty="0">
                          <a:effectLst/>
                        </a:rPr>
                        <a:t> 15 mg IV q6h.</a:t>
                      </a:r>
                      <a:r>
                        <a:rPr lang="en-US" sz="1000" dirty="0">
                          <a:effectLst/>
                        </a:rPr>
                        <a:t> </a:t>
                      </a:r>
                    </a:p>
                    <a:p>
                      <a:pPr marL="45720" marR="0">
                        <a:lnSpc>
                          <a:spcPct val="115000"/>
                        </a:lnSpc>
                        <a:spcBef>
                          <a:spcPts val="0"/>
                        </a:spcBef>
                        <a:spcAft>
                          <a:spcPts val="0"/>
                        </a:spcAft>
                        <a:tabLst>
                          <a:tab pos="152400" algn="l"/>
                          <a:tab pos="3638550" algn="l"/>
                          <a:tab pos="5334000" algn="l"/>
                        </a:tabLst>
                      </a:pPr>
                      <a:r>
                        <a:rPr lang="en-US" sz="1000" dirty="0">
                          <a:effectLst/>
                        </a:rPr>
                        <a:t> </a:t>
                      </a:r>
                    </a:p>
                    <a:p>
                      <a:pPr marL="45720" marR="0" indent="-57150">
                        <a:lnSpc>
                          <a:spcPct val="115000"/>
                        </a:lnSpc>
                        <a:spcBef>
                          <a:spcPts val="0"/>
                        </a:spcBef>
                        <a:spcAft>
                          <a:spcPts val="0"/>
                        </a:spcAft>
                        <a:tabLst>
                          <a:tab pos="152400" algn="l"/>
                          <a:tab pos="3638550" algn="l"/>
                          <a:tab pos="5334000" algn="l"/>
                        </a:tabLst>
                      </a:pPr>
                      <a:r>
                        <a:rPr lang="en-US" sz="1000" dirty="0">
                          <a:effectLst/>
                        </a:rPr>
                        <a:t> </a:t>
                      </a:r>
                    </a:p>
                    <a:p>
                      <a:pPr marL="45720" marR="0" indent="-57150">
                        <a:lnSpc>
                          <a:spcPct val="115000"/>
                        </a:lnSpc>
                        <a:spcBef>
                          <a:spcPts val="0"/>
                        </a:spcBef>
                        <a:spcAft>
                          <a:spcPts val="0"/>
                        </a:spcAft>
                        <a:tabLst>
                          <a:tab pos="152400" algn="l"/>
                          <a:tab pos="3638550" algn="l"/>
                          <a:tab pos="5334000" algn="l"/>
                        </a:tabLst>
                      </a:pPr>
                      <a:r>
                        <a:rPr lang="en-US" sz="1000" dirty="0">
                          <a:effectLst/>
                          <a:highlight>
                            <a:srgbClr val="FFFF00"/>
                          </a:highlight>
                        </a:rPr>
                        <a:t>PLEASE NOTIFY UT HEMATOLOGY IF PATIENT IN HOSPITAL</a:t>
                      </a:r>
                      <a:endParaRPr lang="en-US" sz="1000" dirty="0">
                        <a:effectLst/>
                      </a:endParaRPr>
                    </a:p>
                    <a:p>
                      <a:pPr marL="45720" marR="0" indent="-57150">
                        <a:lnSpc>
                          <a:spcPct val="115000"/>
                        </a:lnSpc>
                        <a:spcBef>
                          <a:spcPts val="450"/>
                        </a:spcBef>
                        <a:spcAft>
                          <a:spcPts val="0"/>
                        </a:spcAft>
                        <a:tabLst>
                          <a:tab pos="628650" algn="l"/>
                          <a:tab pos="1395095" algn="ctr"/>
                        </a:tabLst>
                      </a:pPr>
                      <a:r>
                        <a:rPr lang="en-US" sz="1000" dirty="0">
                          <a:effectLst/>
                        </a:rPr>
                        <a:t> </a:t>
                      </a:r>
                    </a:p>
                    <a:p>
                      <a:pPr marL="45720" marR="0" indent="-57150">
                        <a:lnSpc>
                          <a:spcPct val="115000"/>
                        </a:lnSpc>
                        <a:spcBef>
                          <a:spcPts val="0"/>
                        </a:spcBef>
                        <a:spcAft>
                          <a:spcPts val="0"/>
                        </a:spcAft>
                        <a:tabLst>
                          <a:tab pos="152400" algn="l"/>
                          <a:tab pos="3638550" algn="l"/>
                          <a:tab pos="5334000" algn="l"/>
                        </a:tabLst>
                      </a:pPr>
                      <a:r>
                        <a:rPr lang="en-US" sz="1000" dirty="0">
                          <a:effectLst/>
                        </a:rPr>
                        <a:t>IDOWU, MODUPE  MD</a:t>
                      </a:r>
                    </a:p>
                    <a:p>
                      <a:pPr marL="45720" marR="0" indent="-57150">
                        <a:lnSpc>
                          <a:spcPct val="115000"/>
                        </a:lnSpc>
                        <a:spcBef>
                          <a:spcPts val="0"/>
                        </a:spcBef>
                        <a:spcAft>
                          <a:spcPts val="0"/>
                        </a:spcAft>
                        <a:tabLst>
                          <a:tab pos="152400" algn="l"/>
                          <a:tab pos="3638550" algn="l"/>
                          <a:tab pos="5334000" algn="l"/>
                        </a:tabLst>
                      </a:pPr>
                      <a:r>
                        <a:rPr lang="en-US" sz="1000" dirty="0">
                          <a:effectLst/>
                        </a:rPr>
                        <a:t>Office: 713-486-5660/fax: 713-486-5661</a:t>
                      </a:r>
                    </a:p>
                    <a:p>
                      <a:pPr marL="45720" marR="0" indent="-57150">
                        <a:lnSpc>
                          <a:spcPct val="115000"/>
                        </a:lnSpc>
                        <a:spcBef>
                          <a:spcPts val="0"/>
                        </a:spcBef>
                        <a:spcAft>
                          <a:spcPts val="0"/>
                        </a:spcAft>
                        <a:tabLst>
                          <a:tab pos="152400" algn="l"/>
                          <a:tab pos="3638550" algn="l"/>
                          <a:tab pos="5334000" algn="l"/>
                        </a:tabLst>
                      </a:pPr>
                      <a:r>
                        <a:rPr lang="en-US" sz="1000" dirty="0">
                          <a:effectLst/>
                        </a:rPr>
                        <a:t>1200 </a:t>
                      </a:r>
                      <a:r>
                        <a:rPr lang="en-US" sz="1000" dirty="0" err="1">
                          <a:effectLst/>
                        </a:rPr>
                        <a:t>Binz</a:t>
                      </a:r>
                      <a:r>
                        <a:rPr lang="en-US" sz="1000" dirty="0">
                          <a:effectLst/>
                        </a:rPr>
                        <a:t> Street, Ste. 850, Houston, TX 77004</a:t>
                      </a:r>
                    </a:p>
                    <a:p>
                      <a:pPr marL="45720" marR="0" indent="-57150">
                        <a:lnSpc>
                          <a:spcPct val="115000"/>
                        </a:lnSpc>
                        <a:spcBef>
                          <a:spcPts val="450"/>
                        </a:spcBef>
                        <a:spcAft>
                          <a:spcPts val="0"/>
                        </a:spcAft>
                        <a:tabLst>
                          <a:tab pos="628650" algn="l"/>
                          <a:tab pos="1395095" algn="ctr"/>
                        </a:tabLst>
                      </a:pPr>
                      <a:r>
                        <a:rPr lang="en-US" sz="1000" dirty="0">
                          <a:effectLst/>
                        </a:rPr>
                        <a:t>Card issue date:   05/14/2019</a:t>
                      </a:r>
                      <a:endParaRPr lang="en-US" sz="1000" dirty="0">
                        <a:effectLst/>
                        <a:latin typeface="Calibri" panose="020F0502020204030204" pitchFamily="34" charset="0"/>
                        <a:ea typeface="Calibri" panose="020F0502020204030204" pitchFamily="34" charset="0"/>
                      </a:endParaRPr>
                    </a:p>
                  </a:txBody>
                  <a:tcPr marL="49773" marR="49773" marT="0" marB="0"/>
                </a:tc>
                <a:extLst>
                  <a:ext uri="{0D108BD9-81ED-4DB2-BD59-A6C34878D82A}">
                    <a16:rowId xmlns:a16="http://schemas.microsoft.com/office/drawing/2014/main" val="2714541123"/>
                  </a:ext>
                </a:extLst>
              </a:tr>
            </a:tbl>
          </a:graphicData>
        </a:graphic>
      </p:graphicFrame>
      <p:pic>
        <p:nvPicPr>
          <p:cNvPr id="5" name="Content Placeholder 7">
            <a:extLst>
              <a:ext uri="{FF2B5EF4-FFF2-40B4-BE49-F238E27FC236}">
                <a16:creationId xmlns:a16="http://schemas.microsoft.com/office/drawing/2014/main" id="{4C30EE6F-523E-A3C9-7908-E89DF131D0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199" y="4410552"/>
            <a:ext cx="1714691" cy="292850"/>
          </a:xfrm>
          <a:prstGeom prst="rect">
            <a:avLst/>
          </a:prstGeom>
        </p:spPr>
      </p:pic>
    </p:spTree>
    <p:extLst>
      <p:ext uri="{BB962C8B-B14F-4D97-AF65-F5344CB8AC3E}">
        <p14:creationId xmlns:p14="http://schemas.microsoft.com/office/powerpoint/2010/main" val="40847817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A84CB-081C-B1D1-DACD-059B013EF943}"/>
              </a:ext>
            </a:extLst>
          </p:cNvPr>
          <p:cNvSpPr>
            <a:spLocks noGrp="1"/>
          </p:cNvSpPr>
          <p:nvPr>
            <p:ph type="title"/>
          </p:nvPr>
        </p:nvSpPr>
        <p:spPr/>
        <p:txBody>
          <a:bodyPr/>
          <a:lstStyle/>
          <a:p>
            <a:r>
              <a:rPr lang="en-US" dirty="0"/>
              <a:t>Lessons Learned</a:t>
            </a:r>
          </a:p>
        </p:txBody>
      </p:sp>
      <p:sp>
        <p:nvSpPr>
          <p:cNvPr id="3" name="Content Placeholder 2">
            <a:extLst>
              <a:ext uri="{FF2B5EF4-FFF2-40B4-BE49-F238E27FC236}">
                <a16:creationId xmlns:a16="http://schemas.microsoft.com/office/drawing/2014/main" id="{2A8412D0-0951-A386-C317-9617D9191495}"/>
              </a:ext>
            </a:extLst>
          </p:cNvPr>
          <p:cNvSpPr>
            <a:spLocks noGrp="1"/>
          </p:cNvSpPr>
          <p:nvPr>
            <p:ph idx="1"/>
          </p:nvPr>
        </p:nvSpPr>
        <p:spPr/>
        <p:txBody>
          <a:bodyPr/>
          <a:lstStyle/>
          <a:p>
            <a:r>
              <a:rPr lang="en-US" sz="2000" dirty="0"/>
              <a:t>Gain </a:t>
            </a:r>
            <a:r>
              <a:rPr lang="en-US" dirty="0"/>
              <a:t>the attention of</a:t>
            </a:r>
            <a:r>
              <a:rPr lang="en-US" sz="2000" dirty="0"/>
              <a:t> your institution and top administrators by increasing academic productivity through QI projects, publications, and participation in clinical trials</a:t>
            </a:r>
          </a:p>
          <a:p>
            <a:r>
              <a:rPr lang="en-US" sz="2000" dirty="0"/>
              <a:t>Use current data to understand your patient population </a:t>
            </a:r>
          </a:p>
          <a:p>
            <a:r>
              <a:rPr lang="en-US" sz="2000" dirty="0"/>
              <a:t>Nurture relationships with internal and external stakeholders to develop a strong program</a:t>
            </a:r>
          </a:p>
          <a:p>
            <a:r>
              <a:rPr lang="en-US" sz="2000" dirty="0"/>
              <a:t>Let the statistics drive your program’s priorities and financial planning</a:t>
            </a:r>
          </a:p>
          <a:p>
            <a:r>
              <a:rPr lang="en-US" sz="2000" dirty="0"/>
              <a:t>Use quality improvement projects as opportunities to develop </a:t>
            </a:r>
            <a:r>
              <a:rPr lang="en-US" sz="2000"/>
              <a:t>your program</a:t>
            </a:r>
            <a:endParaRPr lang="en-US" sz="2000" dirty="0"/>
          </a:p>
          <a:p>
            <a:endParaRPr lang="en-US" sz="2000" dirty="0">
              <a:solidFill>
                <a:schemeClr val="bg2"/>
              </a:solidFill>
            </a:endParaRPr>
          </a:p>
          <a:p>
            <a:endParaRPr lang="en-US" dirty="0"/>
          </a:p>
          <a:p>
            <a:endParaRPr lang="en-US" dirty="0"/>
          </a:p>
        </p:txBody>
      </p:sp>
    </p:spTree>
    <p:extLst>
      <p:ext uri="{BB962C8B-B14F-4D97-AF65-F5344CB8AC3E}">
        <p14:creationId xmlns:p14="http://schemas.microsoft.com/office/powerpoint/2010/main" val="690295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opulation health is the new frontier for HIM, says AHIMA">
            <a:extLst>
              <a:ext uri="{FF2B5EF4-FFF2-40B4-BE49-F238E27FC236}">
                <a16:creationId xmlns:a16="http://schemas.microsoft.com/office/drawing/2014/main" id="{6300FBCE-B8A5-DCF5-0521-0671520915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432" y="492423"/>
            <a:ext cx="3632886" cy="399617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46728C99-0BF6-C9A6-742D-6DA3A9284579}"/>
              </a:ext>
            </a:extLst>
          </p:cNvPr>
          <p:cNvSpPr/>
          <p:nvPr/>
        </p:nvSpPr>
        <p:spPr>
          <a:xfrm>
            <a:off x="4572000" y="492423"/>
            <a:ext cx="4272250" cy="4031873"/>
          </a:xfrm>
          <a:prstGeom prst="rect">
            <a:avLst/>
          </a:prstGeom>
        </p:spPr>
        <p:txBody>
          <a:bodyPr wrap="square">
            <a:spAutoFit/>
          </a:bodyPr>
          <a:lstStyle/>
          <a:p>
            <a:pPr marL="285750" indent="-285750">
              <a:buFont typeface="Arial" panose="020B0604020202020204" pitchFamily="34" charset="0"/>
              <a:buChar char="•"/>
            </a:pPr>
            <a:r>
              <a:rPr lang="en-US" sz="1600" dirty="0">
                <a:solidFill>
                  <a:srgbClr val="333333"/>
                </a:solidFill>
              </a:rPr>
              <a:t>Population health management (PHM) lowers costs by refocusing health care on not just the sick, but also the well</a:t>
            </a:r>
          </a:p>
          <a:p>
            <a:pPr marL="285750" indent="-285750">
              <a:buFont typeface="Arial" panose="020B0604020202020204" pitchFamily="34" charset="0"/>
              <a:buChar char="•"/>
            </a:pPr>
            <a:endParaRPr lang="en-US" sz="1600" dirty="0">
              <a:solidFill>
                <a:srgbClr val="333333"/>
              </a:solidFill>
              <a:latin typeface="Georgia" panose="02040502050405020303" pitchFamily="18" charset="0"/>
            </a:endParaRPr>
          </a:p>
          <a:p>
            <a:pPr marL="285750" indent="-285750">
              <a:buFont typeface="Arial" panose="020B0604020202020204" pitchFamily="34" charset="0"/>
              <a:buChar char="•"/>
            </a:pPr>
            <a:r>
              <a:rPr lang="en-US" sz="1600" dirty="0"/>
              <a:t>Some of the first things that must be understood when launching a PHM program is what a population of healthy people looks like, how clinical risk is defined, how financial risk is measured, and what will be the metrics used to analyze how sick patients with chronic disease do and do not get sicker</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PHM programs track and trend inpatient, ambulatory, and emergency department patients</a:t>
            </a:r>
          </a:p>
        </p:txBody>
      </p:sp>
    </p:spTree>
    <p:extLst>
      <p:ext uri="{BB962C8B-B14F-4D97-AF65-F5344CB8AC3E}">
        <p14:creationId xmlns:p14="http://schemas.microsoft.com/office/powerpoint/2010/main" val="4176019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A09ACF-7F3D-89AA-166C-344CE997D421}"/>
              </a:ext>
            </a:extLst>
          </p:cNvPr>
          <p:cNvSpPr>
            <a:spLocks noGrp="1"/>
          </p:cNvSpPr>
          <p:nvPr>
            <p:ph type="title"/>
          </p:nvPr>
        </p:nvSpPr>
        <p:spPr>
          <a:xfrm>
            <a:off x="457200" y="286813"/>
            <a:ext cx="8229600" cy="535154"/>
          </a:xfrm>
        </p:spPr>
        <p:txBody>
          <a:bodyPr/>
          <a:lstStyle/>
          <a:p>
            <a:pPr algn="ctr"/>
            <a:r>
              <a:rPr lang="en-US" sz="1800" dirty="0"/>
              <a:t>Healthcare Utilization for Vaso-occlusive Episodes by People With Sickle Cell Disease in California and Georgia</a:t>
            </a:r>
          </a:p>
        </p:txBody>
      </p:sp>
      <p:pic>
        <p:nvPicPr>
          <p:cNvPr id="6" name="Picture 4" descr="Percent of people with SCD in California with at least one hospital admission or ED visit with a VOE code">
            <a:extLst>
              <a:ext uri="{FF2B5EF4-FFF2-40B4-BE49-F238E27FC236}">
                <a16:creationId xmlns:a16="http://schemas.microsoft.com/office/drawing/2014/main" id="{4499AD1F-B59A-DC06-84B5-B7FD58A917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070" y="1274292"/>
            <a:ext cx="4154959" cy="287651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Bar chart showing ED visits vs hospital admissions, see details below">
            <a:extLst>
              <a:ext uri="{FF2B5EF4-FFF2-40B4-BE49-F238E27FC236}">
                <a16:creationId xmlns:a16="http://schemas.microsoft.com/office/drawing/2014/main" id="{CD9A93FD-C3D1-90F1-C0E2-FF765A33AC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8127" y="1091381"/>
            <a:ext cx="4336187" cy="305942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13500BF-EBA3-0731-CAA8-0909B674DD82}"/>
              </a:ext>
            </a:extLst>
          </p:cNvPr>
          <p:cNvSpPr txBox="1"/>
          <p:nvPr/>
        </p:nvSpPr>
        <p:spPr>
          <a:xfrm flipH="1">
            <a:off x="1837926" y="4420216"/>
            <a:ext cx="5740402" cy="261610"/>
          </a:xfrm>
          <a:prstGeom prst="rect">
            <a:avLst/>
          </a:prstGeom>
          <a:noFill/>
        </p:spPr>
        <p:txBody>
          <a:bodyPr wrap="square" rtlCol="0">
            <a:spAutoFit/>
          </a:bodyPr>
          <a:lstStyle/>
          <a:p>
            <a:pPr algn="ctr"/>
            <a:r>
              <a:rPr lang="en-US" sz="1100" dirty="0"/>
              <a:t>Centers for Disease Control and Prevention California and Georgia 2015 VOE data</a:t>
            </a:r>
          </a:p>
        </p:txBody>
      </p:sp>
    </p:spTree>
    <p:extLst>
      <p:ext uri="{BB962C8B-B14F-4D97-AF65-F5344CB8AC3E}">
        <p14:creationId xmlns:p14="http://schemas.microsoft.com/office/powerpoint/2010/main" val="2353470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691A0-AED9-7146-83C2-1C1BF7EBC2AB}"/>
              </a:ext>
            </a:extLst>
          </p:cNvPr>
          <p:cNvSpPr>
            <a:spLocks noGrp="1"/>
          </p:cNvSpPr>
          <p:nvPr>
            <p:ph type="title"/>
          </p:nvPr>
        </p:nvSpPr>
        <p:spPr/>
        <p:txBody>
          <a:bodyPr/>
          <a:lstStyle/>
          <a:p>
            <a:r>
              <a:rPr lang="en-US" sz="2800" dirty="0"/>
              <a:t>Importance of Gaining Understanding of Your Patient Population and Utilization Patterns</a:t>
            </a:r>
          </a:p>
        </p:txBody>
      </p:sp>
      <p:sp>
        <p:nvSpPr>
          <p:cNvPr id="3" name="Content Placeholder 2">
            <a:extLst>
              <a:ext uri="{FF2B5EF4-FFF2-40B4-BE49-F238E27FC236}">
                <a16:creationId xmlns:a16="http://schemas.microsoft.com/office/drawing/2014/main" id="{07E88697-56DD-0167-7CC2-BC9EDE4CAAB1}"/>
              </a:ext>
            </a:extLst>
          </p:cNvPr>
          <p:cNvSpPr>
            <a:spLocks noGrp="1"/>
          </p:cNvSpPr>
          <p:nvPr>
            <p:ph idx="1"/>
          </p:nvPr>
        </p:nvSpPr>
        <p:spPr>
          <a:xfrm>
            <a:off x="457200" y="1432573"/>
            <a:ext cx="8229600" cy="3710927"/>
          </a:xfrm>
        </p:spPr>
        <p:txBody>
          <a:bodyPr/>
          <a:lstStyle/>
          <a:p>
            <a:r>
              <a:rPr lang="en-US" sz="2000" dirty="0"/>
              <a:t>Analyze and use data to develop quality metrics</a:t>
            </a:r>
          </a:p>
          <a:p>
            <a:r>
              <a:rPr lang="en-US" sz="2000" dirty="0"/>
              <a:t>Develop measurable and attainable goals</a:t>
            </a:r>
          </a:p>
          <a:p>
            <a:r>
              <a:rPr lang="en-US" sz="2000" dirty="0"/>
              <a:t>Provide ideas regarding organizations to approach for funding assistance </a:t>
            </a:r>
            <a:r>
              <a:rPr lang="en-US" sz="2000" dirty="0" err="1"/>
              <a:t>eg</a:t>
            </a:r>
            <a:r>
              <a:rPr lang="en-US" sz="2000" dirty="0"/>
              <a:t>, Managed Care Organizations </a:t>
            </a:r>
          </a:p>
          <a:p>
            <a:r>
              <a:rPr lang="en-US" sz="2000" dirty="0"/>
              <a:t>Financial and business planning</a:t>
            </a:r>
          </a:p>
          <a:p>
            <a:r>
              <a:rPr lang="en-US" sz="2000" dirty="0"/>
              <a:t>Discover program priorities and engage stakeholders</a:t>
            </a:r>
          </a:p>
          <a:p>
            <a:r>
              <a:rPr lang="en-US" sz="2000" dirty="0"/>
              <a:t>Improved performance and better coordination of care for chronically ill patients</a:t>
            </a:r>
          </a:p>
          <a:p>
            <a:endParaRPr lang="en-US" dirty="0"/>
          </a:p>
        </p:txBody>
      </p:sp>
    </p:spTree>
    <p:extLst>
      <p:ext uri="{BB962C8B-B14F-4D97-AF65-F5344CB8AC3E}">
        <p14:creationId xmlns:p14="http://schemas.microsoft.com/office/powerpoint/2010/main" val="993380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26CA4-727D-9877-E5B6-50105DEC6124}"/>
              </a:ext>
            </a:extLst>
          </p:cNvPr>
          <p:cNvSpPr>
            <a:spLocks noGrp="1"/>
          </p:cNvSpPr>
          <p:nvPr>
            <p:ph type="title"/>
          </p:nvPr>
        </p:nvSpPr>
        <p:spPr>
          <a:xfrm>
            <a:off x="457200" y="230189"/>
            <a:ext cx="8229600" cy="535154"/>
          </a:xfrm>
        </p:spPr>
        <p:txBody>
          <a:bodyPr/>
          <a:lstStyle/>
          <a:p>
            <a:r>
              <a:rPr lang="en-US" sz="2800" dirty="0"/>
              <a:t>Use the Data to Guide Program Development</a:t>
            </a:r>
          </a:p>
        </p:txBody>
      </p:sp>
      <p:graphicFrame>
        <p:nvGraphicFramePr>
          <p:cNvPr id="4" name="Table 4">
            <a:extLst>
              <a:ext uri="{FF2B5EF4-FFF2-40B4-BE49-F238E27FC236}">
                <a16:creationId xmlns:a16="http://schemas.microsoft.com/office/drawing/2014/main" id="{EC7D15E6-8512-9D61-7C65-A65E7FEC6AB9}"/>
              </a:ext>
            </a:extLst>
          </p:cNvPr>
          <p:cNvGraphicFramePr>
            <a:graphicFrameLocks noGrp="1"/>
          </p:cNvGraphicFramePr>
          <p:nvPr>
            <p:ph idx="1"/>
            <p:extLst>
              <p:ext uri="{D42A27DB-BD31-4B8C-83A1-F6EECF244321}">
                <p14:modId xmlns:p14="http://schemas.microsoft.com/office/powerpoint/2010/main" val="613315440"/>
              </p:ext>
            </p:extLst>
          </p:nvPr>
        </p:nvGraphicFramePr>
        <p:xfrm>
          <a:off x="588297" y="1155252"/>
          <a:ext cx="8098503" cy="3531896"/>
        </p:xfrm>
        <a:graphic>
          <a:graphicData uri="http://schemas.openxmlformats.org/drawingml/2006/table">
            <a:tbl>
              <a:tblPr firstRow="1" bandRow="1">
                <a:tableStyleId>{69012ECD-51FC-41F1-AA8D-1B2483CD663E}</a:tableStyleId>
              </a:tblPr>
              <a:tblGrid>
                <a:gridCol w="3126059">
                  <a:extLst>
                    <a:ext uri="{9D8B030D-6E8A-4147-A177-3AD203B41FA5}">
                      <a16:colId xmlns:a16="http://schemas.microsoft.com/office/drawing/2014/main" val="1468901645"/>
                    </a:ext>
                  </a:extLst>
                </a:gridCol>
                <a:gridCol w="4972444">
                  <a:extLst>
                    <a:ext uri="{9D8B030D-6E8A-4147-A177-3AD203B41FA5}">
                      <a16:colId xmlns:a16="http://schemas.microsoft.com/office/drawing/2014/main" val="3244608947"/>
                    </a:ext>
                  </a:extLst>
                </a:gridCol>
              </a:tblGrid>
              <a:tr h="285184">
                <a:tc>
                  <a:txBody>
                    <a:bodyPr/>
                    <a:lstStyle/>
                    <a:p>
                      <a:r>
                        <a:rPr lang="en-US" sz="1400" dirty="0"/>
                        <a:t>If data demonstrate:</a:t>
                      </a:r>
                    </a:p>
                  </a:txBody>
                  <a:tcPr marL="65926" marR="65926" marT="32906" marB="32906"/>
                </a:tc>
                <a:tc>
                  <a:txBody>
                    <a:bodyPr/>
                    <a:lstStyle/>
                    <a:p>
                      <a:r>
                        <a:rPr lang="en-US" sz="1400" dirty="0"/>
                        <a:t>Develop this:</a:t>
                      </a:r>
                    </a:p>
                  </a:txBody>
                  <a:tcPr marL="65926" marR="65926" marT="32906" marB="32906"/>
                </a:tc>
                <a:extLst>
                  <a:ext uri="{0D108BD9-81ED-4DB2-BD59-A6C34878D82A}">
                    <a16:rowId xmlns:a16="http://schemas.microsoft.com/office/drawing/2014/main" val="1488237994"/>
                  </a:ext>
                </a:extLst>
              </a:tr>
              <a:tr h="285184">
                <a:tc>
                  <a:txBody>
                    <a:bodyPr/>
                    <a:lstStyle/>
                    <a:p>
                      <a:r>
                        <a:rPr lang="en-US" sz="1400" dirty="0"/>
                        <a:t>Sub-optimal transition</a:t>
                      </a:r>
                    </a:p>
                  </a:txBody>
                  <a:tcPr marL="65926" marR="65926" marT="32906" marB="32906"/>
                </a:tc>
                <a:tc>
                  <a:txBody>
                    <a:bodyPr/>
                    <a:lstStyle/>
                    <a:p>
                      <a:r>
                        <a:rPr lang="en-US" sz="1400" dirty="0"/>
                        <a:t>Transition pathway</a:t>
                      </a:r>
                    </a:p>
                  </a:txBody>
                  <a:tcPr marL="65926" marR="65926" marT="32906" marB="32906"/>
                </a:tc>
                <a:extLst>
                  <a:ext uri="{0D108BD9-81ED-4DB2-BD59-A6C34878D82A}">
                    <a16:rowId xmlns:a16="http://schemas.microsoft.com/office/drawing/2014/main" val="3686908234"/>
                  </a:ext>
                </a:extLst>
              </a:tr>
              <a:tr h="285184">
                <a:tc>
                  <a:txBody>
                    <a:bodyPr/>
                    <a:lstStyle/>
                    <a:p>
                      <a:r>
                        <a:rPr lang="en-US" sz="1400" dirty="0"/>
                        <a:t>Long treatment waiting times in the ED</a:t>
                      </a:r>
                    </a:p>
                  </a:txBody>
                  <a:tcPr marL="65926" marR="65926" marT="32906" marB="32906"/>
                </a:tc>
                <a:tc>
                  <a:txBody>
                    <a:bodyPr/>
                    <a:lstStyle/>
                    <a:p>
                      <a:r>
                        <a:rPr lang="en-US" sz="1400" dirty="0"/>
                        <a:t>Fast-track pain management algorithm</a:t>
                      </a:r>
                    </a:p>
                  </a:txBody>
                  <a:tcPr marL="65926" marR="65926" marT="32906" marB="32906"/>
                </a:tc>
                <a:extLst>
                  <a:ext uri="{0D108BD9-81ED-4DB2-BD59-A6C34878D82A}">
                    <a16:rowId xmlns:a16="http://schemas.microsoft.com/office/drawing/2014/main" val="3077442585"/>
                  </a:ext>
                </a:extLst>
              </a:tr>
              <a:tr h="285184">
                <a:tc>
                  <a:txBody>
                    <a:bodyPr/>
                    <a:lstStyle/>
                    <a:p>
                      <a:r>
                        <a:rPr lang="en-US" sz="1400" dirty="0"/>
                        <a:t>Long waits in ED for a “bed”</a:t>
                      </a:r>
                    </a:p>
                  </a:txBody>
                  <a:tcPr marL="65926" marR="65926" marT="32906" marB="32906"/>
                </a:tc>
                <a:tc>
                  <a:txBody>
                    <a:bodyPr/>
                    <a:lstStyle/>
                    <a:p>
                      <a:r>
                        <a:rPr lang="en-US" sz="1400" dirty="0"/>
                        <a:t>Patient-controlled</a:t>
                      </a:r>
                      <a:r>
                        <a:rPr lang="en-US" sz="1400" baseline="0" dirty="0"/>
                        <a:t> analgesia (P</a:t>
                      </a:r>
                      <a:r>
                        <a:rPr lang="en-US" sz="1400" dirty="0"/>
                        <a:t>CA) in ED</a:t>
                      </a:r>
                    </a:p>
                  </a:txBody>
                  <a:tcPr marL="65926" marR="65926" marT="32906" marB="32906"/>
                </a:tc>
                <a:extLst>
                  <a:ext uri="{0D108BD9-81ED-4DB2-BD59-A6C34878D82A}">
                    <a16:rowId xmlns:a16="http://schemas.microsoft.com/office/drawing/2014/main" val="1476915562"/>
                  </a:ext>
                </a:extLst>
              </a:tr>
              <a:tr h="1382047">
                <a:tc>
                  <a:txBody>
                    <a:bodyPr/>
                    <a:lstStyle/>
                    <a:p>
                      <a:r>
                        <a:rPr lang="en-US" sz="1400" dirty="0"/>
                        <a:t>Long ALOS</a:t>
                      </a:r>
                    </a:p>
                  </a:txBody>
                  <a:tcPr marL="65926" marR="65926" marT="32906" marB="32906"/>
                </a:tc>
                <a:tc>
                  <a:txBody>
                    <a:bodyPr/>
                    <a:lstStyle/>
                    <a:p>
                      <a:r>
                        <a:rPr lang="en-US" sz="1400" dirty="0"/>
                        <a:t>Individualized pain treatment plans</a:t>
                      </a:r>
                    </a:p>
                    <a:p>
                      <a:r>
                        <a:rPr lang="en-US" sz="1400" dirty="0"/>
                        <a:t>PCA utilization, inspiratory spirometry, and VTE prophylaxis</a:t>
                      </a:r>
                    </a:p>
                    <a:p>
                      <a:r>
                        <a:rPr lang="en-US" sz="1400" dirty="0"/>
                        <a:t>Dedicated social worker</a:t>
                      </a:r>
                    </a:p>
                    <a:p>
                      <a:r>
                        <a:rPr lang="en-US" sz="1400" dirty="0"/>
                        <a:t>Inpatient provider/nursing education</a:t>
                      </a:r>
                    </a:p>
                    <a:p>
                      <a:r>
                        <a:rPr lang="en-US" sz="1400" dirty="0"/>
                        <a:t>Enhanced outpatient care team</a:t>
                      </a:r>
                    </a:p>
                    <a:p>
                      <a:r>
                        <a:rPr lang="en-US" sz="1400" dirty="0"/>
                        <a:t>Hematology consultation</a:t>
                      </a:r>
                    </a:p>
                  </a:txBody>
                  <a:tcPr marL="65926" marR="65926" marT="32906" marB="32906"/>
                </a:tc>
                <a:extLst>
                  <a:ext uri="{0D108BD9-81ED-4DB2-BD59-A6C34878D82A}">
                    <a16:rowId xmlns:a16="http://schemas.microsoft.com/office/drawing/2014/main" val="2490381664"/>
                  </a:ext>
                </a:extLst>
              </a:tr>
              <a:tr h="285184">
                <a:tc>
                  <a:txBody>
                    <a:bodyPr/>
                    <a:lstStyle/>
                    <a:p>
                      <a:r>
                        <a:rPr lang="en-US" sz="1400" dirty="0"/>
                        <a:t>Pregnancy</a:t>
                      </a:r>
                    </a:p>
                  </a:txBody>
                  <a:tcPr marL="65926" marR="65926" marT="32906" marB="32906"/>
                </a:tc>
                <a:tc>
                  <a:txBody>
                    <a:bodyPr/>
                    <a:lstStyle/>
                    <a:p>
                      <a:r>
                        <a:rPr lang="en-US" sz="1400" dirty="0"/>
                        <a:t>Multi-disciplinary pathway of care</a:t>
                      </a:r>
                    </a:p>
                  </a:txBody>
                  <a:tcPr marL="65926" marR="65926" marT="32906" marB="32906"/>
                </a:tc>
                <a:extLst>
                  <a:ext uri="{0D108BD9-81ED-4DB2-BD59-A6C34878D82A}">
                    <a16:rowId xmlns:a16="http://schemas.microsoft.com/office/drawing/2014/main" val="3599335425"/>
                  </a:ext>
                </a:extLst>
              </a:tr>
              <a:tr h="723929">
                <a:tc>
                  <a:txBody>
                    <a:bodyPr/>
                    <a:lstStyle/>
                    <a:p>
                      <a:r>
                        <a:rPr lang="en-US" sz="1400" dirty="0"/>
                        <a:t>Transfusion needs</a:t>
                      </a:r>
                    </a:p>
                  </a:txBody>
                  <a:tcPr marL="65926" marR="65926" marT="32906" marB="32906"/>
                </a:tc>
                <a:tc>
                  <a:txBody>
                    <a:bodyPr/>
                    <a:lstStyle/>
                    <a:p>
                      <a:r>
                        <a:rPr lang="en-US" sz="1400" dirty="0"/>
                        <a:t>Antigen matching</a:t>
                      </a:r>
                    </a:p>
                    <a:p>
                      <a:r>
                        <a:rPr lang="en-US" sz="1400" dirty="0" err="1"/>
                        <a:t>Allo</a:t>
                      </a:r>
                      <a:r>
                        <a:rPr lang="en-US" sz="1400" dirty="0"/>
                        <a:t>-ab identification standardization</a:t>
                      </a:r>
                    </a:p>
                    <a:p>
                      <a:r>
                        <a:rPr lang="en-US" sz="1400" dirty="0"/>
                        <a:t>Apheresis program (includes transfusion and vascular medicine)</a:t>
                      </a:r>
                    </a:p>
                  </a:txBody>
                  <a:tcPr marL="65926" marR="65926" marT="32906" marB="32906"/>
                </a:tc>
                <a:extLst>
                  <a:ext uri="{0D108BD9-81ED-4DB2-BD59-A6C34878D82A}">
                    <a16:rowId xmlns:a16="http://schemas.microsoft.com/office/drawing/2014/main" val="2977655619"/>
                  </a:ext>
                </a:extLst>
              </a:tr>
            </a:tbl>
          </a:graphicData>
        </a:graphic>
      </p:graphicFrame>
      <p:sp>
        <p:nvSpPr>
          <p:cNvPr id="5" name="TextBox 4">
            <a:extLst>
              <a:ext uri="{FF2B5EF4-FFF2-40B4-BE49-F238E27FC236}">
                <a16:creationId xmlns:a16="http://schemas.microsoft.com/office/drawing/2014/main" id="{0FFA4195-8CD9-D174-F8C6-37F015E49FC2}"/>
              </a:ext>
            </a:extLst>
          </p:cNvPr>
          <p:cNvSpPr txBox="1"/>
          <p:nvPr/>
        </p:nvSpPr>
        <p:spPr>
          <a:xfrm>
            <a:off x="530942" y="755142"/>
            <a:ext cx="4495800" cy="400110"/>
          </a:xfrm>
          <a:prstGeom prst="rect">
            <a:avLst/>
          </a:prstGeom>
          <a:noFill/>
        </p:spPr>
        <p:txBody>
          <a:bodyPr wrap="square" rtlCol="0">
            <a:spAutoFit/>
          </a:bodyPr>
          <a:lstStyle/>
          <a:p>
            <a:r>
              <a:rPr lang="en-US" sz="2000" b="1" dirty="0"/>
              <a:t>Illustrative examples:</a:t>
            </a:r>
          </a:p>
        </p:txBody>
      </p:sp>
    </p:spTree>
    <p:extLst>
      <p:ext uri="{BB962C8B-B14F-4D97-AF65-F5344CB8AC3E}">
        <p14:creationId xmlns:p14="http://schemas.microsoft.com/office/powerpoint/2010/main" val="1899944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9E6D9-88A4-9473-6021-CD732FBB2D59}"/>
              </a:ext>
            </a:extLst>
          </p:cNvPr>
          <p:cNvSpPr>
            <a:spLocks noGrp="1"/>
          </p:cNvSpPr>
          <p:nvPr>
            <p:ph type="title"/>
          </p:nvPr>
        </p:nvSpPr>
        <p:spPr/>
        <p:txBody>
          <a:bodyPr/>
          <a:lstStyle/>
          <a:p>
            <a:r>
              <a:rPr lang="en-US" dirty="0"/>
              <a:t>Use the Data to Guide Business Planning</a:t>
            </a:r>
          </a:p>
        </p:txBody>
      </p:sp>
      <p:sp>
        <p:nvSpPr>
          <p:cNvPr id="3" name="Content Placeholder 2">
            <a:extLst>
              <a:ext uri="{FF2B5EF4-FFF2-40B4-BE49-F238E27FC236}">
                <a16:creationId xmlns:a16="http://schemas.microsoft.com/office/drawing/2014/main" id="{55A26E41-A035-3615-BFA8-B5721076D05B}"/>
              </a:ext>
            </a:extLst>
          </p:cNvPr>
          <p:cNvSpPr>
            <a:spLocks noGrp="1"/>
          </p:cNvSpPr>
          <p:nvPr>
            <p:ph idx="1"/>
          </p:nvPr>
        </p:nvSpPr>
        <p:spPr/>
        <p:txBody>
          <a:bodyPr/>
          <a:lstStyle/>
          <a:p>
            <a:r>
              <a:rPr lang="en-US" dirty="0"/>
              <a:t>Data you need:</a:t>
            </a:r>
          </a:p>
          <a:p>
            <a:pPr lvl="1"/>
            <a:r>
              <a:rPr lang="en-US" dirty="0"/>
              <a:t>Visits, visit types (inpatient, outpatient, ED), and lengths of stay</a:t>
            </a:r>
          </a:p>
          <a:p>
            <a:pPr lvl="1"/>
            <a:r>
              <a:rPr lang="en-US" dirty="0"/>
              <a:t>Costs (not charges) and payments associated with each visit</a:t>
            </a:r>
          </a:p>
          <a:p>
            <a:pPr lvl="1"/>
            <a:r>
              <a:rPr lang="en-US" dirty="0"/>
              <a:t>Staff costs (salary and fringe)</a:t>
            </a:r>
          </a:p>
          <a:p>
            <a:pPr lvl="1"/>
            <a:r>
              <a:rPr lang="en-US" dirty="0"/>
              <a:t>Costs associated with infrastructure development</a:t>
            </a:r>
          </a:p>
          <a:p>
            <a:pPr lvl="1"/>
            <a:r>
              <a:rPr lang="en-US" dirty="0"/>
              <a:t>Quality of care indicator data</a:t>
            </a:r>
          </a:p>
          <a:p>
            <a:pPr lvl="1"/>
            <a:endParaRPr lang="en-US" dirty="0"/>
          </a:p>
          <a:p>
            <a:r>
              <a:rPr lang="en-US" dirty="0"/>
              <a:t>Identify where needed quality of care improvements align with potential financial improvements</a:t>
            </a:r>
          </a:p>
          <a:p>
            <a:endParaRPr lang="en-US" dirty="0"/>
          </a:p>
        </p:txBody>
      </p:sp>
    </p:spTree>
    <p:extLst>
      <p:ext uri="{BB962C8B-B14F-4D97-AF65-F5344CB8AC3E}">
        <p14:creationId xmlns:p14="http://schemas.microsoft.com/office/powerpoint/2010/main" val="683361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4E3FB-C5B6-64A5-6E2F-DF00B6BCDC4B}"/>
              </a:ext>
            </a:extLst>
          </p:cNvPr>
          <p:cNvSpPr>
            <a:spLocks noGrp="1"/>
          </p:cNvSpPr>
          <p:nvPr>
            <p:ph type="title"/>
          </p:nvPr>
        </p:nvSpPr>
        <p:spPr>
          <a:xfrm>
            <a:off x="345769" y="14455"/>
            <a:ext cx="8229600" cy="1072788"/>
          </a:xfrm>
        </p:spPr>
        <p:txBody>
          <a:bodyPr/>
          <a:lstStyle/>
          <a:p>
            <a:r>
              <a:rPr lang="en-US" sz="2800" dirty="0"/>
              <a:t>Overview of Cost of Care Among Amerigroup Medicaid SCD Patients in 2018</a:t>
            </a:r>
          </a:p>
        </p:txBody>
      </p:sp>
      <p:graphicFrame>
        <p:nvGraphicFramePr>
          <p:cNvPr id="4" name="Content Placeholder 3">
            <a:extLst>
              <a:ext uri="{FF2B5EF4-FFF2-40B4-BE49-F238E27FC236}">
                <a16:creationId xmlns:a16="http://schemas.microsoft.com/office/drawing/2014/main" id="{5CFE9F47-F186-F5C6-1EE8-6BE19BF02743}"/>
              </a:ext>
            </a:extLst>
          </p:cNvPr>
          <p:cNvGraphicFramePr>
            <a:graphicFrameLocks noGrp="1"/>
          </p:cNvGraphicFramePr>
          <p:nvPr>
            <p:ph sz="half" idx="1"/>
            <p:extLst>
              <p:ext uri="{D42A27DB-BD31-4B8C-83A1-F6EECF244321}">
                <p14:modId xmlns:p14="http://schemas.microsoft.com/office/powerpoint/2010/main" val="1423773921"/>
              </p:ext>
            </p:extLst>
          </p:nvPr>
        </p:nvGraphicFramePr>
        <p:xfrm>
          <a:off x="222864" y="1293712"/>
          <a:ext cx="4460568" cy="3219184"/>
        </p:xfrm>
        <a:graphic>
          <a:graphicData uri="http://schemas.openxmlformats.org/drawingml/2006/chart">
            <c:chart xmlns:c="http://schemas.openxmlformats.org/drawingml/2006/chart" xmlns:r="http://schemas.openxmlformats.org/officeDocument/2006/relationships" r:id="rId2"/>
          </a:graphicData>
        </a:graphic>
      </p:graphicFrame>
      <p:sp>
        <p:nvSpPr>
          <p:cNvPr id="5" name="Content Placeholder 5">
            <a:extLst>
              <a:ext uri="{FF2B5EF4-FFF2-40B4-BE49-F238E27FC236}">
                <a16:creationId xmlns:a16="http://schemas.microsoft.com/office/drawing/2014/main" id="{2A3215CD-970E-6C03-503F-DAE41C0A9CC9}"/>
              </a:ext>
            </a:extLst>
          </p:cNvPr>
          <p:cNvSpPr txBox="1">
            <a:spLocks/>
          </p:cNvSpPr>
          <p:nvPr/>
        </p:nvSpPr>
        <p:spPr>
          <a:xfrm>
            <a:off x="4683432" y="1072788"/>
            <a:ext cx="4460568" cy="3661032"/>
          </a:xfrm>
          <a:prstGeom prst="rect">
            <a:avLst/>
          </a:prstGeom>
        </p:spPr>
        <p:txBody>
          <a:bodyPr/>
          <a:lstStyle>
            <a:lvl1pPr marL="342900" indent="-3429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Geneva" pitchFamily="37" charset="-128"/>
                <a:cs typeface="Geneva" pitchFamily="37" charset="-128"/>
              </a:defRPr>
            </a:lvl1pPr>
            <a:lvl2pPr marL="742950" indent="-28575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Geneva" pitchFamily="37" charset="-128"/>
                <a:cs typeface="Geneva" panose="020B0503030404040204" pitchFamily="34" charset="0"/>
              </a:defRPr>
            </a:lvl2pPr>
            <a:lvl3pPr marL="1143000" indent="-228600" algn="l" defTabSz="457200" rtl="0" eaLnBrk="1" fontAlgn="base" hangingPunct="1">
              <a:spcBef>
                <a:spcPct val="20000"/>
              </a:spcBef>
              <a:spcAft>
                <a:spcPct val="0"/>
              </a:spcAft>
              <a:buFont typeface="Arial" panose="020B0604020202020204" pitchFamily="34" charset="0"/>
              <a:buChar char="•"/>
              <a:defRPr kern="1200">
                <a:solidFill>
                  <a:schemeClr val="tx1"/>
                </a:solidFill>
                <a:latin typeface="+mn-lt"/>
                <a:ea typeface="Geneva" pitchFamily="37" charset="-128"/>
                <a:cs typeface="Geneva" panose="020B0503030404040204" pitchFamily="34" charset="0"/>
              </a:defRPr>
            </a:lvl3pPr>
            <a:lvl4pPr marL="1600200" indent="-228600" algn="l" defTabSz="457200" rtl="0" eaLnBrk="1" fontAlgn="base" hangingPunct="1">
              <a:spcBef>
                <a:spcPct val="20000"/>
              </a:spcBef>
              <a:spcAft>
                <a:spcPct val="0"/>
              </a:spcAft>
              <a:buFont typeface="Arial" panose="020B0604020202020204" pitchFamily="34" charset="0"/>
              <a:buChar char="–"/>
              <a:defRPr sz="1600" kern="1200">
                <a:solidFill>
                  <a:schemeClr val="tx1"/>
                </a:solidFill>
                <a:latin typeface="+mn-lt"/>
                <a:ea typeface="Geneva" pitchFamily="37" charset="-128"/>
                <a:cs typeface="Geneva" panose="020B0503030404040204" pitchFamily="34" charset="0"/>
              </a:defRPr>
            </a:lvl4pPr>
            <a:lvl5pPr marL="2057400" indent="-228600" algn="l" defTabSz="457200" rtl="0" eaLnBrk="1" fontAlgn="base" hangingPunct="1">
              <a:spcBef>
                <a:spcPct val="20000"/>
              </a:spcBef>
              <a:spcAft>
                <a:spcPct val="0"/>
              </a:spcAft>
              <a:buFont typeface="Arial" panose="020B0604020202020204" pitchFamily="34" charset="0"/>
              <a:buChar char="»"/>
              <a:defRPr sz="1600" kern="1200">
                <a:solidFill>
                  <a:schemeClr val="tx1"/>
                </a:solidFill>
                <a:latin typeface="+mn-lt"/>
                <a:ea typeface="Geneva" pitchFamily="37" charset="-128"/>
                <a:cs typeface="Geneva" panose="020B050303040404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700" dirty="0"/>
              <a:t>In 2018, there were 68 patients with sickle cell disease (SCD) under Amerigroup Medicaid</a:t>
            </a:r>
          </a:p>
          <a:p>
            <a:r>
              <a:rPr lang="en-US" sz="1700" dirty="0"/>
              <a:t>Average expenses during 2018 among these 68 patients were $36,286 (SD = $42,125). </a:t>
            </a:r>
          </a:p>
          <a:p>
            <a:r>
              <a:rPr lang="en-US" sz="1700" dirty="0"/>
              <a:t>The total expenses for these 68 patients were approximately </a:t>
            </a:r>
            <a:r>
              <a:rPr lang="en-US" sz="1700" b="1" dirty="0"/>
              <a:t>$2.5 million</a:t>
            </a:r>
            <a:r>
              <a:rPr lang="en-US" sz="1700" dirty="0"/>
              <a:t> </a:t>
            </a:r>
          </a:p>
          <a:p>
            <a:r>
              <a:rPr lang="en-US" sz="1700" dirty="0"/>
              <a:t>Twelve patients (17.6%) had total expenses greater than $75,000</a:t>
            </a:r>
          </a:p>
          <a:p>
            <a:r>
              <a:rPr lang="en-US" sz="1700" dirty="0"/>
              <a:t>SCD patients incurred significantly higher economic burden than patients with no chronic disease</a:t>
            </a:r>
          </a:p>
        </p:txBody>
      </p:sp>
    </p:spTree>
    <p:extLst>
      <p:ext uri="{BB962C8B-B14F-4D97-AF65-F5344CB8AC3E}">
        <p14:creationId xmlns:p14="http://schemas.microsoft.com/office/powerpoint/2010/main" val="23145275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SH template" id="{33720964-3EA9-43BE-B322-F4B136DB24DE}" vid="{94AB083A-9251-4909-ADD0-7F0EF745D12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LongProperties xmlns="http://schemas.microsoft.com/office/2006/metadata/longProperties"/>
</file>

<file path=customXml/item3.xml><?xml version="1.0" encoding="utf-8"?>
<p:properties xmlns:p="http://schemas.microsoft.com/office/2006/metadata/properties" xmlns:xsi="http://www.w3.org/2001/XMLSchema-instance" xmlns:pc="http://schemas.microsoft.com/office/infopath/2007/PartnerControls">
  <documentManagement>
    <Year xmlns="f428f131-8437-48c9-9cdf-8fab9dca4571" xsi:nil="true"/>
    <Doc_x0020_Status xmlns="f428f131-8437-48c9-9cdf-8fab9dca4571" xsi:nil="true"/>
    <Doc_x0020_Type xmlns="f428f131-8437-48c9-9cdf-8fab9dca4571"/>
    <Awards xmlns="f428f131-8437-48c9-9cdf-8fab9dca4571" xsi:nil="true"/>
    <Year_x0020_Awarded xmlns="f428f131-8437-48c9-9cdf-8fab9dca4571" xsi:nil="true"/>
    <ASH_x0020_Dept xmlns="f428f131-8437-48c9-9cdf-8fab9dca4571" xsi:nil="true"/>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D2B948A12B80E84F872D9EC18BBECBF1" ma:contentTypeVersion="84" ma:contentTypeDescription="Create a new document." ma:contentTypeScope="" ma:versionID="c8cb74ef75c6d20eb6a4124cc2f02eb0">
  <xsd:schema xmlns:xsd="http://www.w3.org/2001/XMLSchema" xmlns:xs="http://www.w3.org/2001/XMLSchema" xmlns:p="http://schemas.microsoft.com/office/2006/metadata/properties" xmlns:ns2="f428f131-8437-48c9-9cdf-8fab9dca4571" xmlns:ns3="dffab4cf-5f92-475c-a706-d38d82977b74" targetNamespace="http://schemas.microsoft.com/office/2006/metadata/properties" ma:root="true" ma:fieldsID="8547cea07041ff84b2da9a3862b8b92a" ns2:_="" ns3:_="">
    <xsd:import namespace="f428f131-8437-48c9-9cdf-8fab9dca4571"/>
    <xsd:import namespace="dffab4cf-5f92-475c-a706-d38d82977b74"/>
    <xsd:element name="properties">
      <xsd:complexType>
        <xsd:sequence>
          <xsd:element name="documentManagement">
            <xsd:complexType>
              <xsd:all>
                <xsd:element ref="ns2:Awards" minOccurs="0"/>
                <xsd:element ref="ns2:Year_x0020_Awarded" minOccurs="0"/>
                <xsd:element ref="ns2:Doc_x0020_Status" minOccurs="0"/>
                <xsd:element ref="ns2:Doc_x0020_Type"/>
                <xsd:element ref="ns2:Year" minOccurs="0"/>
                <xsd:element ref="ns2:ASH_x0020_Dept" minOccurs="0"/>
                <xsd:element ref="ns3:MediaServiceMetadata" minOccurs="0"/>
                <xsd:element ref="ns3:MediaServiceFastMetadata" minOccurs="0"/>
                <xsd:element ref="ns2:SharedWithUsers" minOccurs="0"/>
                <xsd:element ref="ns2:SharedWithDetails"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28f131-8437-48c9-9cdf-8fab9dca4571" elementFormDefault="qualified">
    <xsd:import namespace="http://schemas.microsoft.com/office/2006/documentManagement/types"/>
    <xsd:import namespace="http://schemas.microsoft.com/office/infopath/2007/PartnerControls"/>
    <xsd:element name="Awards" ma:index="2" nillable="true" ma:displayName="Award" ma:format="Dropdown" ma:indexed="true" ma:internalName="Awards" ma:readOnly="false">
      <xsd:simpleType>
        <xsd:restriction base="dms:Choice">
          <xsd:enumeration value="Abstract Achievement Award"/>
          <xsd:enumeration value="Advocacy Awards"/>
          <xsd:enumeration value="Alternative Training Pathway Grant"/>
          <xsd:enumeration value="ASH Ambassador"/>
          <xsd:enumeration value="ASH-AMFDP"/>
          <xsd:enumeration value="Bridge Grant Award"/>
          <xsd:enumeration value="Clinical Research Training Institute"/>
          <xsd:enumeration value="CRTI in Latin America"/>
          <xsd:enumeration value="Clinical Research Trainee Day- APAC"/>
          <xsd:enumeration value="EHA-ASH Research Exchange Award"/>
          <xsd:enumeration value="General"/>
          <xsd:enumeration value="Honorific Awards"/>
          <xsd:enumeration value="HONORS Award"/>
          <xsd:enumeration value="International Hematology Award"/>
          <xsd:enumeration value="Leadership in Promoting Diversity"/>
          <xsd:enumeration value="Mentor Award"/>
          <xsd:enumeration value="MGSAAA"/>
          <xsd:enumeration value="Minority Medical Student Award Program"/>
          <xsd:enumeration value="MMSAP Flex"/>
          <xsd:enumeration value="MMSAP Yearlong"/>
          <xsd:enumeration value="Minority Resident Hematology Award Program"/>
          <xsd:enumeration value="Misc Awards"/>
          <xsd:enumeration value="Physician-Scientist Award"/>
          <xsd:enumeration value="Research Training Award for Fellows"/>
          <xsd:enumeration value="Scholar Awards"/>
          <xsd:enumeration value="Trainee Research Award"/>
          <xsd:enumeration value="Translational Research Training in Hematology"/>
          <xsd:enumeration value="Visitor Training Program"/>
        </xsd:restriction>
      </xsd:simpleType>
    </xsd:element>
    <xsd:element name="Year_x0020_Awarded" ma:index="3" nillable="true" ma:displayName="Year Awarded" ma:format="Dropdown" ma:indexed="true" ma:internalName="Year_x0020_Awarded" ma:readOnly="false">
      <xsd:simpleType>
        <xsd:restriction base="dms:Choice">
          <xsd:enumeration value="2020"/>
          <xsd:enumeration value="2019"/>
          <xsd:enumeration value="2018"/>
          <xsd:enumeration value="2017"/>
          <xsd:enumeration value="2016"/>
          <xsd:enumeration value="2015"/>
          <xsd:enumeration value="2014"/>
          <xsd:enumeration value="2013"/>
          <xsd:enumeration value="2012"/>
          <xsd:enumeration value="2011"/>
          <xsd:enumeration value="2010"/>
          <xsd:enumeration value="2009"/>
          <xsd:enumeration value="2008"/>
          <xsd:enumeration value="2007"/>
          <xsd:enumeration value="2006"/>
          <xsd:enumeration value="2005"/>
          <xsd:enumeration value="2004"/>
          <xsd:enumeration value="2003"/>
          <xsd:enumeration value="2002"/>
          <xsd:enumeration value="2001"/>
          <xsd:enumeration value="2000"/>
          <xsd:enumeration value="1999"/>
          <xsd:enumeration value="1998"/>
          <xsd:enumeration value="1997"/>
          <xsd:enumeration value="1996"/>
          <xsd:enumeration value="1995"/>
          <xsd:enumeration value="1994"/>
          <xsd:enumeration value="1993"/>
          <xsd:enumeration value="1992"/>
          <xsd:enumeration value="1991"/>
          <xsd:enumeration value="1990"/>
        </xsd:restriction>
      </xsd:simpleType>
    </xsd:element>
    <xsd:element name="Doc_x0020_Status" ma:index="4" nillable="true" ma:displayName="Doc Status" ma:default="Final" ma:format="Dropdown" ma:indexed="true" ma:internalName="Doc_x0020_Status" ma:readOnly="false">
      <xsd:simpleType>
        <xsd:restriction base="dms:Choice">
          <xsd:enumeration value="Draft"/>
          <xsd:enumeration value="Final"/>
        </xsd:restriction>
      </xsd:simpleType>
    </xsd:element>
    <xsd:element name="Doc_x0020_Type" ma:index="5" ma:displayName="Doc Type" ma:format="Dropdown" ma:indexed="true" ma:internalName="Doc_x0020_Type" ma:readOnly="false">
      <xsd:simpleType>
        <xsd:union memberTypes="dms:Text">
          <xsd:simpleType>
            <xsd:restriction base="dms:Choice">
              <xsd:enumeration value="Advertisement"/>
              <xsd:enumeration value="Agenda"/>
              <xsd:enumeration value="Contract"/>
              <xsd:enumeration value="E-mail"/>
              <xsd:enumeration value="Evaluation Material"/>
              <xsd:enumeration value="Form"/>
              <xsd:enumeration value="Letter"/>
              <xsd:enumeration value="Map"/>
              <xsd:enumeration value="Meeting Notebook"/>
              <xsd:enumeration value="Memo"/>
              <xsd:enumeration value="Minutes"/>
              <xsd:enumeration value="Miscellaneous"/>
              <xsd:enumeration value="Official (Legal Docs)"/>
              <xsd:enumeration value="Policy"/>
              <xsd:enumeration value="Presentation"/>
              <xsd:enumeration value="Reference"/>
              <xsd:enumeration value="Report"/>
              <xsd:enumeration value="RFP"/>
              <xsd:enumeration value="Standard Operating Procedure (SOP)"/>
              <xsd:enumeration value="Survey"/>
              <xsd:enumeration value="Template"/>
              <xsd:enumeration value="Timeline"/>
            </xsd:restriction>
          </xsd:simpleType>
        </xsd:union>
      </xsd:simpleType>
    </xsd:element>
    <xsd:element name="Year" ma:index="6" nillable="true" ma:displayName="Year" ma:format="Dropdown" ma:indexed="true" ma:internalName="Year" ma:readOnly="false">
      <xsd:simpleType>
        <xsd:restriction base="dms:Choice">
          <xsd:enumeration value="2020"/>
          <xsd:enumeration value="2019"/>
          <xsd:enumeration value="2018"/>
          <xsd:enumeration value="2017"/>
          <xsd:enumeration value="2016"/>
          <xsd:enumeration value="2015"/>
          <xsd:enumeration value="2014"/>
          <xsd:enumeration value="2013"/>
          <xsd:enumeration value="2012"/>
          <xsd:enumeration value="2011"/>
          <xsd:enumeration value="2010"/>
          <xsd:enumeration value="2009"/>
          <xsd:enumeration value="2008"/>
          <xsd:enumeration value="2007"/>
          <xsd:enumeration value="2006"/>
          <xsd:enumeration value="2005"/>
          <xsd:enumeration value="2004"/>
          <xsd:enumeration value="2003"/>
          <xsd:enumeration value="2002"/>
          <xsd:enumeration value="2001"/>
          <xsd:enumeration value="2000"/>
          <xsd:enumeration value="1999"/>
          <xsd:enumeration value="1998"/>
          <xsd:enumeration value="1997"/>
          <xsd:enumeration value="1996"/>
          <xsd:enumeration value="1995"/>
          <xsd:enumeration value="1994"/>
          <xsd:enumeration value="1993"/>
          <xsd:enumeration value="1992"/>
          <xsd:enumeration value="1991"/>
          <xsd:enumeration value="1990"/>
        </xsd:restriction>
      </xsd:simpleType>
    </xsd:element>
    <xsd:element name="ASH_x0020_Dept" ma:index="7" nillable="true" ma:displayName="ASH Dept" ma:format="Dropdown" ma:internalName="ASH_x0020_Dept" ma:readOnly="false">
      <xsd:simpleType>
        <xsd:restriction base="dms:Choice">
          <xsd:enumeration value="Communications"/>
          <xsd:enumeration value="Development"/>
          <xsd:enumeration value="Education and Training"/>
          <xsd:enumeration value="Executive Office"/>
          <xsd:enumeration value="Finance and Administration"/>
          <xsd:enumeration value="Government Relations and Practice"/>
          <xsd:enumeration value="Meetings"/>
          <xsd:enumeration value="Office of the COO"/>
          <xsd:enumeration value="Other"/>
          <xsd:enumeration value="Publishing"/>
        </xsd:restriction>
      </xsd:simple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ffab4cf-5f92-475c-a706-d38d82977b74" elementFormDefault="qualified">
    <xsd:import namespace="http://schemas.microsoft.com/office/2006/documentManagement/types"/>
    <xsd:import namespace="http://schemas.microsoft.com/office/infopath/2007/PartnerControls"/>
    <xsd:element name="MediaServiceMetadata" ma:index="14" nillable="true" ma:displayName="MediaServiceMetadata" ma:description="" ma:hidden="true" ma:internalName="MediaServiceMetadata" ma:readOnly="true">
      <xsd:simpleType>
        <xsd:restriction base="dms:Note"/>
      </xsd:simpleType>
    </xsd:element>
    <xsd:element name="MediaServiceFastMetadata" ma:index="15" nillable="true" ma:displayName="MediaServiceFastMetadata" ma:description="" ma:hidden="true" ma:internalName="MediaServiceFastMetadata" ma:readOnly="true">
      <xsd:simpleType>
        <xsd:restriction base="dms:Note"/>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70B7EA5-3A0D-4427-B3A8-72663A980875}">
  <ds:schemaRefs>
    <ds:schemaRef ds:uri="http://schemas.microsoft.com/sharepoint/v3/contenttype/forms"/>
  </ds:schemaRefs>
</ds:datastoreItem>
</file>

<file path=customXml/itemProps2.xml><?xml version="1.0" encoding="utf-8"?>
<ds:datastoreItem xmlns:ds="http://schemas.openxmlformats.org/officeDocument/2006/customXml" ds:itemID="{CD53A5FE-0CFB-4783-95F1-C2557943C20C}">
  <ds:schemaRefs>
    <ds:schemaRef ds:uri="http://schemas.microsoft.com/office/2006/metadata/longProperties"/>
  </ds:schemaRefs>
</ds:datastoreItem>
</file>

<file path=customXml/itemProps3.xml><?xml version="1.0" encoding="utf-8"?>
<ds:datastoreItem xmlns:ds="http://schemas.openxmlformats.org/officeDocument/2006/customXml" ds:itemID="{24C530F2-9F99-4AAF-864C-1D493DDA5D25}">
  <ds:schemaRefs>
    <ds:schemaRef ds:uri="http://purl.org/dc/terms/"/>
    <ds:schemaRef ds:uri="http://schemas.microsoft.com/office/2006/metadata/properties"/>
    <ds:schemaRef ds:uri="dffab4cf-5f92-475c-a706-d38d82977b74"/>
    <ds:schemaRef ds:uri="http://schemas.microsoft.com/office/2006/documentManagement/types"/>
    <ds:schemaRef ds:uri="http://purl.org/dc/elements/1.1/"/>
    <ds:schemaRef ds:uri="http://purl.org/dc/dcmitype/"/>
    <ds:schemaRef ds:uri="http://schemas.microsoft.com/office/infopath/2007/PartnerControls"/>
    <ds:schemaRef ds:uri="http://schemas.openxmlformats.org/package/2006/metadata/core-properties"/>
    <ds:schemaRef ds:uri="f428f131-8437-48c9-9cdf-8fab9dca4571"/>
    <ds:schemaRef ds:uri="http://www.w3.org/XML/1998/namespace"/>
  </ds:schemaRefs>
</ds:datastoreItem>
</file>

<file path=customXml/itemProps4.xml><?xml version="1.0" encoding="utf-8"?>
<ds:datastoreItem xmlns:ds="http://schemas.openxmlformats.org/officeDocument/2006/customXml" ds:itemID="{F06E3E0C-6AB6-4679-AF4B-A2AB3BADA9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28f131-8437-48c9-9cdf-8fab9dca4571"/>
    <ds:schemaRef ds:uri="dffab4cf-5f92-475c-a706-d38d82977b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ASH template</Template>
  <TotalTime>153</TotalTime>
  <Words>2759</Words>
  <Application>Microsoft Office PowerPoint</Application>
  <PresentationFormat>On-screen Show (16:9)</PresentationFormat>
  <Paragraphs>347</Paragraphs>
  <Slides>34</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Calibri</vt:lpstr>
      <vt:lpstr>Cambria</vt:lpstr>
      <vt:lpstr>Georgia</vt:lpstr>
      <vt:lpstr>Times New Roman</vt:lpstr>
      <vt:lpstr>Wingdings</vt:lpstr>
      <vt:lpstr>Office Theme</vt:lpstr>
      <vt:lpstr>Understanding Your Patient Population and Patterns of Utilization</vt:lpstr>
      <vt:lpstr>Introduction</vt:lpstr>
      <vt:lpstr>Introduction</vt:lpstr>
      <vt:lpstr>PowerPoint Presentation</vt:lpstr>
      <vt:lpstr>Healthcare Utilization for Vaso-occlusive Episodes by People With Sickle Cell Disease in California and Georgia</vt:lpstr>
      <vt:lpstr>Importance of Gaining Understanding of Your Patient Population and Utilization Patterns</vt:lpstr>
      <vt:lpstr>Use the Data to Guide Program Development</vt:lpstr>
      <vt:lpstr>Use the Data to Guide Business Planning</vt:lpstr>
      <vt:lpstr>Overview of Cost of Care Among Amerigroup Medicaid SCD Patients in 2018</vt:lpstr>
      <vt:lpstr>Distribution of Total Expenditure Among Amerigroup Medicaid Patients with No Chronic Disease</vt:lpstr>
      <vt:lpstr>Heath Care Utilization Among Amerigroup SCD Patients 2018</vt:lpstr>
      <vt:lpstr>Health Care Utilization Among Amerigroup UTP SCD Patients During 2018-2019</vt:lpstr>
      <vt:lpstr>QI Project: Problem</vt:lpstr>
      <vt:lpstr>QI Project: Description and Rationale</vt:lpstr>
      <vt:lpstr>QI Project: Description and Rationale</vt:lpstr>
      <vt:lpstr>QI Project: Description and Rationale</vt:lpstr>
      <vt:lpstr>Initial Activities</vt:lpstr>
      <vt:lpstr>Expected Outcomes and Benefits</vt:lpstr>
      <vt:lpstr>Project Aim</vt:lpstr>
      <vt:lpstr>Key Stakeholders</vt:lpstr>
      <vt:lpstr>Progress Report</vt:lpstr>
      <vt:lpstr>Patient Population</vt:lpstr>
      <vt:lpstr>Referral Sources</vt:lpstr>
      <vt:lpstr>Initial Challenges</vt:lpstr>
      <vt:lpstr>Story of UTP Sickle Cell Center</vt:lpstr>
      <vt:lpstr>UT Physicians Comprehensive Sickle Cell Center and Memorial Hermann Texas Medical Center Houston</vt:lpstr>
      <vt:lpstr>UTP Sickle Cell Center</vt:lpstr>
      <vt:lpstr>Patient Engagement and  Community Health Partnerships</vt:lpstr>
      <vt:lpstr>Quality Improvement Projects and  Team Meetings</vt:lpstr>
      <vt:lpstr>Interventions to Overcome Barriers</vt:lpstr>
      <vt:lpstr>Sustainability</vt:lpstr>
      <vt:lpstr>UT Physicians Comprehensive Sickle Cell Center</vt:lpstr>
      <vt:lpstr>Continuity of Care</vt:lpstr>
      <vt:lpstr>Lessons Learned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Peck, Emily</dc:creator>
  <cp:lastModifiedBy>Chahal, Jaspreet</cp:lastModifiedBy>
  <cp:revision>11</cp:revision>
  <cp:lastPrinted>2019-10-14T13:45:54Z</cp:lastPrinted>
  <dcterms:created xsi:type="dcterms:W3CDTF">2023-05-03T12:47:45Z</dcterms:created>
  <dcterms:modified xsi:type="dcterms:W3CDTF">2023-05-08T15:25:44Z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usines Svs Classification">
    <vt:lpwstr>General</vt:lpwstr>
  </property>
  <property fmtid="{D5CDD505-2E9C-101B-9397-08002B2CF9AE}" pid="3" name="ContentType">
    <vt:lpwstr>Document</vt:lpwstr>
  </property>
  <property fmtid="{D5CDD505-2E9C-101B-9397-08002B2CF9AE}" pid="4" name="Employee Classification">
    <vt:lpwstr>General</vt:lpwstr>
  </property>
  <property fmtid="{D5CDD505-2E9C-101B-9397-08002B2CF9AE}" pid="5" name="Category">
    <vt:lpwstr>None</vt:lpwstr>
  </property>
  <property fmtid="{D5CDD505-2E9C-101B-9397-08002B2CF9AE}" pid="6" name="Department">
    <vt:lpwstr>Communications</vt:lpwstr>
  </property>
  <property fmtid="{D5CDD505-2E9C-101B-9397-08002B2CF9AE}" pid="7" name="ContentTypeId">
    <vt:lpwstr>0x010100D2B948A12B80E84F872D9EC18BBECBF1</vt:lpwstr>
  </property>
</Properties>
</file>